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anva Sans" panose="020B0604020202020204" charset="0"/>
      <p:regular r:id="rId18"/>
    </p:embeddedFont>
    <p:embeddedFont>
      <p:font typeface="Canva Sans Bold" panose="020B0604020202020204" charset="0"/>
      <p:regular r:id="rId19"/>
    </p:embeddedFont>
    <p:embeddedFont>
      <p:font typeface="Canva Sans Bold Italics" panose="020B0604020202020204" charset="0"/>
      <p:regular r:id="rId20"/>
    </p:embeddedFont>
    <p:embeddedFont>
      <p:font typeface="Canva Sans Italics" panose="020B0604020202020204" charset="0"/>
      <p:regular r:id="rId21"/>
    </p:embeddedFont>
    <p:embeddedFont>
      <p:font typeface="HK Grotesk Bold"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5" d="100"/>
          <a:sy n="45" d="100"/>
        </p:scale>
        <p:origin x="620" y="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png>
</file>

<file path=ppt/media/image10.png>
</file>

<file path=ppt/media/image11.svg>
</file>

<file path=ppt/media/image12.png>
</file>

<file path=ppt/media/image13.svg>
</file>

<file path=ppt/media/image14.jpeg>
</file>

<file path=ppt/media/image15.png>
</file>

<file path=ppt/media/image16.jpeg>
</file>

<file path=ppt/media/image17.jpeg>
</file>

<file path=ppt/media/image18.png>
</file>

<file path=ppt/media/image19.png>
</file>

<file path=ppt/media/image2.png>
</file>

<file path=ppt/media/image20.svg>
</file>

<file path=ppt/media/image21.png>
</file>

<file path=ppt/media/image22.svg>
</file>

<file path=ppt/media/image23.jpeg>
</file>

<file path=ppt/media/image24.jpeg>
</file>

<file path=ppt/media/image25.png>
</file>

<file path=ppt/media/image26.png>
</file>

<file path=ppt/media/image27.svg>
</file>

<file path=ppt/media/image28.png>
</file>

<file path=ppt/media/image29.svg>
</file>

<file path=ppt/media/image3.png>
</file>

<file path=ppt/media/image30.jpeg>
</file>

<file path=ppt/media/image4.png>
</file>

<file path=ppt/media/image5.svg>
</file>

<file path=ppt/media/image6.png>
</file>

<file path=ppt/media/image7.svg>
</file>

<file path=ppt/media/image8.jpe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7.xml"/><Relationship Id="rId5" Type="http://schemas.openxmlformats.org/officeDocument/2006/relationships/image" Target="../media/image27.sv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30.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sv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jpe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17.jpeg"/></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300100" y="418378"/>
            <a:ext cx="17707670" cy="9431194"/>
          </a:xfrm>
          <a:custGeom>
            <a:avLst/>
            <a:gdLst/>
            <a:ahLst/>
            <a:cxnLst/>
            <a:rect l="l" t="t" r="r" b="b"/>
            <a:pathLst>
              <a:path w="17707670" h="9431194">
                <a:moveTo>
                  <a:pt x="0" y="0"/>
                </a:moveTo>
                <a:lnTo>
                  <a:pt x="17707669" y="0"/>
                </a:lnTo>
                <a:lnTo>
                  <a:pt x="17707669" y="9431194"/>
                </a:lnTo>
                <a:lnTo>
                  <a:pt x="0" y="9431194"/>
                </a:lnTo>
                <a:lnTo>
                  <a:pt x="0" y="0"/>
                </a:lnTo>
                <a:close/>
              </a:path>
            </a:pathLst>
          </a:custGeom>
          <a:blipFill>
            <a:blip r:embed="rId2"/>
            <a:stretch>
              <a:fillRect l="-1613" r="-1613"/>
            </a:stretch>
          </a:blipFill>
        </p:spPr>
        <p:txBody>
          <a:bodyPr/>
          <a:lstStyle/>
          <a:p>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IN"/>
          </a:p>
        </p:txBody>
      </p:sp>
      <p:sp>
        <p:nvSpPr>
          <p:cNvPr id="3" name="Freeform 3"/>
          <p:cNvSpPr/>
          <p:nvPr/>
        </p:nvSpPr>
        <p:spPr>
          <a:xfrm rot="1748409">
            <a:off x="-1871927" y="7973496"/>
            <a:ext cx="6755091" cy="6130246"/>
          </a:xfrm>
          <a:custGeom>
            <a:avLst/>
            <a:gdLst/>
            <a:ahLst/>
            <a:cxnLst/>
            <a:rect l="l" t="t" r="r" b="b"/>
            <a:pathLst>
              <a:path w="6755091" h="6130246">
                <a:moveTo>
                  <a:pt x="0" y="0"/>
                </a:moveTo>
                <a:lnTo>
                  <a:pt x="6755092" y="0"/>
                </a:lnTo>
                <a:lnTo>
                  <a:pt x="6755092" y="6130246"/>
                </a:lnTo>
                <a:lnTo>
                  <a:pt x="0" y="6130246"/>
                </a:lnTo>
                <a:lnTo>
                  <a:pt x="0" y="0"/>
                </a:lnTo>
                <a:close/>
              </a:path>
            </a:pathLst>
          </a:custGeom>
          <a:blipFill>
            <a:blip r:embed="rId3">
              <a:alphaModFix amt="54000"/>
            </a:blip>
            <a:stretch>
              <a:fillRect/>
            </a:stretch>
          </a:blipFill>
        </p:spPr>
        <p:txBody>
          <a:bodyPr/>
          <a:lstStyle/>
          <a:p>
            <a:endParaRPr lang="en-IN"/>
          </a:p>
        </p:txBody>
      </p:sp>
      <p:sp>
        <p:nvSpPr>
          <p:cNvPr id="4" name="Freeform 4"/>
          <p:cNvSpPr/>
          <p:nvPr/>
        </p:nvSpPr>
        <p:spPr>
          <a:xfrm rot="2223819">
            <a:off x="11989561" y="-4814657"/>
            <a:ext cx="12596877" cy="11431666"/>
          </a:xfrm>
          <a:custGeom>
            <a:avLst/>
            <a:gdLst/>
            <a:ahLst/>
            <a:cxnLst/>
            <a:rect l="l" t="t" r="r" b="b"/>
            <a:pathLst>
              <a:path w="12596877" h="11431666">
                <a:moveTo>
                  <a:pt x="0" y="0"/>
                </a:moveTo>
                <a:lnTo>
                  <a:pt x="12596878" y="0"/>
                </a:lnTo>
                <a:lnTo>
                  <a:pt x="12596878" y="11431666"/>
                </a:lnTo>
                <a:lnTo>
                  <a:pt x="0" y="11431666"/>
                </a:lnTo>
                <a:lnTo>
                  <a:pt x="0" y="0"/>
                </a:lnTo>
                <a:close/>
              </a:path>
            </a:pathLst>
          </a:custGeom>
          <a:blipFill>
            <a:blip r:embed="rId3">
              <a:alphaModFix amt="44999"/>
            </a:blip>
            <a:stretch>
              <a:fillRect/>
            </a:stretch>
          </a:blipFill>
        </p:spPr>
        <p:txBody>
          <a:bodyPr/>
          <a:lstStyle/>
          <a:p>
            <a:endParaRPr lang="en-IN"/>
          </a:p>
        </p:txBody>
      </p:sp>
      <p:sp>
        <p:nvSpPr>
          <p:cNvPr id="5" name="Freeform 5"/>
          <p:cNvSpPr/>
          <p:nvPr/>
        </p:nvSpPr>
        <p:spPr>
          <a:xfrm>
            <a:off x="-1028700" y="-1435399"/>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alphaModFix amt="67000"/>
              <a:extLst>
                <a:ext uri="{96DAC541-7B7A-43D3-8B79-37D633B846F1}">
                  <asvg:svgBlip xmlns:asvg="http://schemas.microsoft.com/office/drawing/2016/SVG/main" r:embed="rId5"/>
                </a:ext>
              </a:extLst>
            </a:blip>
            <a:stretch>
              <a:fillRect/>
            </a:stretch>
          </a:blipFill>
        </p:spPr>
        <p:txBody>
          <a:bodyPr/>
          <a:lstStyle/>
          <a:p>
            <a:endParaRPr lang="en-IN"/>
          </a:p>
        </p:txBody>
      </p:sp>
      <p:sp>
        <p:nvSpPr>
          <p:cNvPr id="6" name="Freeform 6"/>
          <p:cNvSpPr/>
          <p:nvPr/>
        </p:nvSpPr>
        <p:spPr>
          <a:xfrm rot="-8194833">
            <a:off x="14482979" y="8370874"/>
            <a:ext cx="5020066" cy="5020066"/>
          </a:xfrm>
          <a:custGeom>
            <a:avLst/>
            <a:gdLst/>
            <a:ahLst/>
            <a:cxnLst/>
            <a:rect l="l" t="t" r="r" b="b"/>
            <a:pathLst>
              <a:path w="5020066" h="5020066">
                <a:moveTo>
                  <a:pt x="0" y="0"/>
                </a:moveTo>
                <a:lnTo>
                  <a:pt x="5020067" y="0"/>
                </a:lnTo>
                <a:lnTo>
                  <a:pt x="5020067" y="5020066"/>
                </a:lnTo>
                <a:lnTo>
                  <a:pt x="0" y="5020066"/>
                </a:lnTo>
                <a:lnTo>
                  <a:pt x="0" y="0"/>
                </a:lnTo>
                <a:close/>
              </a:path>
            </a:pathLst>
          </a:custGeom>
          <a:blipFill>
            <a:blip r:embed="rId4">
              <a:alphaModFix amt="67000"/>
              <a:extLst>
                <a:ext uri="{96DAC541-7B7A-43D3-8B79-37D633B846F1}">
                  <asvg:svgBlip xmlns:asvg="http://schemas.microsoft.com/office/drawing/2016/SVG/main" r:embed="rId5"/>
                </a:ext>
              </a:extLst>
            </a:blip>
            <a:stretch>
              <a:fillRect/>
            </a:stretch>
          </a:blipFill>
        </p:spPr>
        <p:txBody>
          <a:bodyPr/>
          <a:lstStyle/>
          <a:p>
            <a:endParaRPr lang="en-IN"/>
          </a:p>
        </p:txBody>
      </p:sp>
      <p:sp>
        <p:nvSpPr>
          <p:cNvPr id="7" name="TextBox 7"/>
          <p:cNvSpPr txBox="1"/>
          <p:nvPr/>
        </p:nvSpPr>
        <p:spPr>
          <a:xfrm>
            <a:off x="353656" y="147557"/>
            <a:ext cx="13461950" cy="1676560"/>
          </a:xfrm>
          <a:prstGeom prst="rect">
            <a:avLst/>
          </a:prstGeom>
        </p:spPr>
        <p:txBody>
          <a:bodyPr lIns="0" tIns="0" rIns="0" bIns="0" rtlCol="0" anchor="t">
            <a:spAutoFit/>
          </a:bodyPr>
          <a:lstStyle/>
          <a:p>
            <a:pPr algn="ctr">
              <a:lnSpc>
                <a:spcPts val="6816"/>
              </a:lnSpc>
            </a:pPr>
            <a:r>
              <a:rPr lang="en-US" sz="4868">
                <a:solidFill>
                  <a:srgbClr val="FFFFFF"/>
                </a:solidFill>
                <a:latin typeface="Canva Sans Bold Italics"/>
              </a:rPr>
              <a:t>Reducing the cost of a cyber tech helmet by:</a:t>
            </a:r>
          </a:p>
          <a:p>
            <a:pPr algn="ctr">
              <a:lnSpc>
                <a:spcPts val="6816"/>
              </a:lnSpc>
              <a:spcBef>
                <a:spcPct val="0"/>
              </a:spcBef>
            </a:pPr>
            <a:endParaRPr lang="en-US" sz="4868">
              <a:solidFill>
                <a:srgbClr val="FFFFFF"/>
              </a:solidFill>
              <a:latin typeface="Canva Sans Bold Italics"/>
            </a:endParaRPr>
          </a:p>
        </p:txBody>
      </p:sp>
      <p:sp>
        <p:nvSpPr>
          <p:cNvPr id="8" name="TextBox 8"/>
          <p:cNvSpPr txBox="1"/>
          <p:nvPr/>
        </p:nvSpPr>
        <p:spPr>
          <a:xfrm>
            <a:off x="353656" y="1146343"/>
            <a:ext cx="17482876" cy="9354820"/>
          </a:xfrm>
          <a:prstGeom prst="rect">
            <a:avLst/>
          </a:prstGeom>
        </p:spPr>
        <p:txBody>
          <a:bodyPr lIns="0" tIns="0" rIns="0" bIns="0" rtlCol="0" anchor="t">
            <a:spAutoFit/>
          </a:bodyPr>
          <a:lstStyle/>
          <a:p>
            <a:pPr>
              <a:lnSpc>
                <a:spcPts val="3079"/>
              </a:lnSpc>
            </a:pPr>
            <a:r>
              <a:rPr lang="en-US" sz="2199">
                <a:solidFill>
                  <a:srgbClr val="FFFFFF"/>
                </a:solidFill>
                <a:latin typeface="Canva Sans Bold Italics"/>
              </a:rPr>
              <a:t>1.</a:t>
            </a:r>
            <a:r>
              <a:rPr lang="en-US" sz="2199" u="sng">
                <a:solidFill>
                  <a:srgbClr val="FFFFFF"/>
                </a:solidFill>
                <a:latin typeface="Canva Sans Bold Italics"/>
              </a:rPr>
              <a:t>Design Optimization:</a:t>
            </a:r>
          </a:p>
          <a:p>
            <a:pPr marL="949959" lvl="2" indent="-316653">
              <a:lnSpc>
                <a:spcPts val="3079"/>
              </a:lnSpc>
              <a:buFont typeface="Arial"/>
              <a:buChar char="⚬"/>
            </a:pPr>
            <a:r>
              <a:rPr lang="en-US" sz="2199">
                <a:solidFill>
                  <a:srgbClr val="FFFFFF"/>
                </a:solidFill>
                <a:latin typeface="Canva Sans Italics"/>
              </a:rPr>
              <a:t>Simplify the helmet's design without compromising safety or functionality.</a:t>
            </a:r>
          </a:p>
          <a:p>
            <a:pPr marL="949959" lvl="2" indent="-316653">
              <a:lnSpc>
                <a:spcPts val="3079"/>
              </a:lnSpc>
              <a:buFont typeface="Arial"/>
              <a:buChar char="⚬"/>
            </a:pPr>
            <a:r>
              <a:rPr lang="en-US" sz="2199">
                <a:solidFill>
                  <a:srgbClr val="FFFFFF"/>
                </a:solidFill>
                <a:latin typeface="Canva Sans Italics"/>
              </a:rPr>
              <a:t>Reduce the number of components and parts, as fewer parts often mean lower production costs.</a:t>
            </a:r>
          </a:p>
          <a:p>
            <a:pPr marL="949959" lvl="2" indent="-316653">
              <a:lnSpc>
                <a:spcPts val="3079"/>
              </a:lnSpc>
              <a:buFont typeface="Arial"/>
              <a:buChar char="⚬"/>
            </a:pPr>
            <a:r>
              <a:rPr lang="en-US" sz="2199">
                <a:solidFill>
                  <a:srgbClr val="FFFFFF"/>
                </a:solidFill>
                <a:latin typeface="Canva Sans Italics"/>
              </a:rPr>
              <a:t>Optimize the shape and size of the helmet to minimize material usage while maintaining comfort and safety.</a:t>
            </a:r>
          </a:p>
          <a:p>
            <a:pPr marL="949959" lvl="2" indent="-316653">
              <a:lnSpc>
                <a:spcPts val="3079"/>
              </a:lnSpc>
              <a:buFont typeface="Arial"/>
              <a:buChar char="⚬"/>
            </a:pPr>
            <a:r>
              <a:rPr lang="en-US" sz="2199">
                <a:solidFill>
                  <a:srgbClr val="FFFFFF"/>
                </a:solidFill>
                <a:latin typeface="Canva Sans Italics"/>
              </a:rPr>
              <a:t>We will provide a device which will be added to any helmet to upgrade its reliability and safety.</a:t>
            </a:r>
          </a:p>
          <a:p>
            <a:pPr marL="949959" lvl="2" indent="-316653">
              <a:lnSpc>
                <a:spcPts val="3079"/>
              </a:lnSpc>
              <a:buFont typeface="Arial"/>
              <a:buChar char="⚬"/>
            </a:pPr>
            <a:r>
              <a:rPr lang="en-US" sz="2199">
                <a:solidFill>
                  <a:srgbClr val="FFFFFF"/>
                </a:solidFill>
                <a:latin typeface="Canva Sans Italics"/>
              </a:rPr>
              <a:t>Consider modular designs that allow users to upgrade o</a:t>
            </a:r>
            <a:r>
              <a:rPr lang="en-US" sz="2199">
                <a:solidFill>
                  <a:srgbClr val="FFFFFF"/>
                </a:solidFill>
                <a:latin typeface="Canva Sans Bold Italics"/>
              </a:rPr>
              <a:t>r replace specific components rather than buying a whole new helmet.</a:t>
            </a:r>
          </a:p>
          <a:p>
            <a:pPr>
              <a:lnSpc>
                <a:spcPts val="3079"/>
              </a:lnSpc>
            </a:pPr>
            <a:r>
              <a:rPr lang="en-US" sz="2199">
                <a:solidFill>
                  <a:srgbClr val="FFFFFF"/>
                </a:solidFill>
                <a:latin typeface="Canva Sans Bold Italics"/>
              </a:rPr>
              <a:t>2.</a:t>
            </a:r>
            <a:r>
              <a:rPr lang="en-US" sz="2199" u="sng">
                <a:solidFill>
                  <a:srgbClr val="FFFFFF"/>
                </a:solidFill>
                <a:latin typeface="Canva Sans Bold Italics"/>
              </a:rPr>
              <a:t>Manufacturing Efficiency:</a:t>
            </a:r>
          </a:p>
          <a:p>
            <a:pPr marL="949959" lvl="2" indent="-316653">
              <a:lnSpc>
                <a:spcPts val="3079"/>
              </a:lnSpc>
              <a:buFont typeface="Arial"/>
              <a:buChar char="⚬"/>
            </a:pPr>
            <a:r>
              <a:rPr lang="en-US" sz="2199">
                <a:solidFill>
                  <a:srgbClr val="FFFFFF"/>
                </a:solidFill>
                <a:latin typeface="Canva Sans Italics"/>
              </a:rPr>
              <a:t>Streamline the manufacturing process to reduce labor costs and improve efficiency.</a:t>
            </a:r>
          </a:p>
          <a:p>
            <a:pPr marL="949959" lvl="2" indent="-316653">
              <a:lnSpc>
                <a:spcPts val="3079"/>
              </a:lnSpc>
              <a:buFont typeface="Arial"/>
              <a:buChar char="⚬"/>
            </a:pPr>
            <a:r>
              <a:rPr lang="en-US" sz="2199">
                <a:solidFill>
                  <a:srgbClr val="FFFFFF"/>
                </a:solidFill>
                <a:latin typeface="Canva Sans Italics"/>
              </a:rPr>
              <a:t>Invest in automation and robotics where feasible to increase production speed and reduce labor expenses.</a:t>
            </a:r>
          </a:p>
          <a:p>
            <a:pPr marL="949959" lvl="2" indent="-316653">
              <a:lnSpc>
                <a:spcPts val="3079"/>
              </a:lnSpc>
              <a:buFont typeface="Arial"/>
              <a:buChar char="⚬"/>
            </a:pPr>
            <a:r>
              <a:rPr lang="en-US" sz="2199">
                <a:solidFill>
                  <a:srgbClr val="FFFFFF"/>
                </a:solidFill>
                <a:latin typeface="Canva Sans Italics"/>
              </a:rPr>
              <a:t>Optimize supply chain management to minimize the cost of raw materials and components.</a:t>
            </a:r>
          </a:p>
          <a:p>
            <a:pPr>
              <a:lnSpc>
                <a:spcPts val="3079"/>
              </a:lnSpc>
            </a:pPr>
            <a:r>
              <a:rPr lang="en-US" sz="2199">
                <a:solidFill>
                  <a:srgbClr val="FFFFFF"/>
                </a:solidFill>
                <a:latin typeface="Canva Sans Bold Italics"/>
              </a:rPr>
              <a:t>3.</a:t>
            </a:r>
            <a:r>
              <a:rPr lang="en-US" sz="2199" u="sng">
                <a:solidFill>
                  <a:srgbClr val="FFFFFF"/>
                </a:solidFill>
                <a:latin typeface="Canva Sans Bold Italics"/>
              </a:rPr>
              <a:t>Mass Production:</a:t>
            </a:r>
          </a:p>
          <a:p>
            <a:pPr marL="949959" lvl="2" indent="-316653">
              <a:lnSpc>
                <a:spcPts val="3079"/>
              </a:lnSpc>
              <a:buFont typeface="Arial"/>
              <a:buChar char="⚬"/>
            </a:pPr>
            <a:r>
              <a:rPr lang="en-US" sz="2199">
                <a:solidFill>
                  <a:srgbClr val="FFFFFF"/>
                </a:solidFill>
                <a:latin typeface="Canva Sans Italics"/>
              </a:rPr>
              <a:t>Increase production volume to benefit from economies of scale. Higher quantities often lead to lower per-unit production costs.</a:t>
            </a:r>
          </a:p>
          <a:p>
            <a:pPr marL="949959" lvl="2" indent="-316653">
              <a:lnSpc>
                <a:spcPts val="3079"/>
              </a:lnSpc>
              <a:buFont typeface="Arial"/>
              <a:buChar char="⚬"/>
            </a:pPr>
            <a:r>
              <a:rPr lang="en-US" sz="2199">
                <a:solidFill>
                  <a:srgbClr val="FFFFFF"/>
                </a:solidFill>
                <a:latin typeface="Canva Sans Italics"/>
              </a:rPr>
              <a:t>Negotiate with suppliers for bulk discounts on materials and components</a:t>
            </a:r>
            <a:r>
              <a:rPr lang="en-US" sz="2199">
                <a:solidFill>
                  <a:srgbClr val="FFFFFF"/>
                </a:solidFill>
                <a:latin typeface="Canva Sans Bold Italics"/>
              </a:rPr>
              <a:t>.</a:t>
            </a:r>
          </a:p>
          <a:p>
            <a:pPr>
              <a:lnSpc>
                <a:spcPts val="3079"/>
              </a:lnSpc>
            </a:pPr>
            <a:r>
              <a:rPr lang="en-US" sz="2199">
                <a:solidFill>
                  <a:srgbClr val="FFFFFF"/>
                </a:solidFill>
                <a:latin typeface="Canva Sans Bold Italics"/>
              </a:rPr>
              <a:t>4.</a:t>
            </a:r>
            <a:r>
              <a:rPr lang="en-US" sz="2199" u="sng">
                <a:solidFill>
                  <a:srgbClr val="FFFFFF"/>
                </a:solidFill>
                <a:latin typeface="Canva Sans Bold Italics"/>
              </a:rPr>
              <a:t>Standardization:</a:t>
            </a:r>
          </a:p>
          <a:p>
            <a:pPr marL="949959" lvl="2" indent="-316653">
              <a:lnSpc>
                <a:spcPts val="3079"/>
              </a:lnSpc>
              <a:buFont typeface="Arial"/>
              <a:buChar char="⚬"/>
            </a:pPr>
            <a:r>
              <a:rPr lang="en-US" sz="2199">
                <a:solidFill>
                  <a:srgbClr val="FFFFFF"/>
                </a:solidFill>
                <a:latin typeface="Canva Sans Italics"/>
              </a:rPr>
              <a:t>Standardize components where possible to reduce manufacturing complexity and costs.</a:t>
            </a:r>
          </a:p>
          <a:p>
            <a:pPr marL="949959" lvl="2" indent="-316653">
              <a:lnSpc>
                <a:spcPts val="3079"/>
              </a:lnSpc>
              <a:buFont typeface="Arial"/>
              <a:buChar char="⚬"/>
            </a:pPr>
            <a:r>
              <a:rPr lang="en-US" sz="2199">
                <a:solidFill>
                  <a:srgbClr val="FFFFFF"/>
                </a:solidFill>
                <a:latin typeface="Canva Sans Italics"/>
              </a:rPr>
              <a:t>Use common sizes and fittings to minimize the variety of parts required.</a:t>
            </a:r>
          </a:p>
          <a:p>
            <a:pPr>
              <a:lnSpc>
                <a:spcPts val="3079"/>
              </a:lnSpc>
            </a:pPr>
            <a:r>
              <a:rPr lang="en-US" sz="2199">
                <a:solidFill>
                  <a:srgbClr val="FFFFFF"/>
                </a:solidFill>
                <a:latin typeface="Canva Sans Bold Italics"/>
              </a:rPr>
              <a:t>5.</a:t>
            </a:r>
            <a:r>
              <a:rPr lang="en-US" sz="2199" u="sng">
                <a:solidFill>
                  <a:srgbClr val="FFFFFF"/>
                </a:solidFill>
                <a:latin typeface="Canva Sans Bold Italics"/>
              </a:rPr>
              <a:t>Collaboration:</a:t>
            </a:r>
          </a:p>
          <a:p>
            <a:pPr marL="949959" lvl="2" indent="-316653">
              <a:lnSpc>
                <a:spcPts val="3079"/>
              </a:lnSpc>
              <a:buFont typeface="Arial"/>
              <a:buChar char="⚬"/>
            </a:pPr>
            <a:r>
              <a:rPr lang="en-US" sz="2199">
                <a:solidFill>
                  <a:srgbClr val="FFFFFF"/>
                </a:solidFill>
                <a:latin typeface="Canva Sans Italics"/>
              </a:rPr>
              <a:t>Collaborate with research institutions, universities, and industry partners to explore cost-saving technologies and innovations.</a:t>
            </a:r>
          </a:p>
          <a:p>
            <a:pPr marL="949959" lvl="2" indent="-316653">
              <a:lnSpc>
                <a:spcPts val="3079"/>
              </a:lnSpc>
              <a:buFont typeface="Arial"/>
              <a:buChar char="⚬"/>
            </a:pPr>
            <a:r>
              <a:rPr lang="en-US" sz="2199">
                <a:solidFill>
                  <a:srgbClr val="FFFFFF"/>
                </a:solidFill>
                <a:latin typeface="Canva Sans Italics"/>
              </a:rPr>
              <a:t>Lean Manufacturing: Implement lean manufacturing principles to eliminate waste, reduce inventory, and improve production efficiency.</a:t>
            </a:r>
          </a:p>
          <a:p>
            <a:pPr>
              <a:lnSpc>
                <a:spcPts val="3079"/>
              </a:lnSpc>
              <a:spcBef>
                <a:spcPct val="0"/>
              </a:spcBef>
            </a:pPr>
            <a:endParaRPr lang="en-US" sz="2199">
              <a:solidFill>
                <a:srgbClr val="FFFFFF"/>
              </a:solidFill>
              <a:latin typeface="Canva Sans Italic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rot="-3436445">
            <a:off x="3821047" y="208766"/>
            <a:ext cx="21356206" cy="6874465"/>
          </a:xfrm>
          <a:custGeom>
            <a:avLst/>
            <a:gdLst/>
            <a:ahLst/>
            <a:cxnLst/>
            <a:rect l="l" t="t" r="r" b="b"/>
            <a:pathLst>
              <a:path w="21356206" h="6874465">
                <a:moveTo>
                  <a:pt x="0" y="0"/>
                </a:moveTo>
                <a:lnTo>
                  <a:pt x="21356205" y="0"/>
                </a:lnTo>
                <a:lnTo>
                  <a:pt x="21356205" y="6874465"/>
                </a:lnTo>
                <a:lnTo>
                  <a:pt x="0" y="68744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3" name="Group 3"/>
          <p:cNvGrpSpPr>
            <a:grpSpLocks noChangeAspect="1"/>
          </p:cNvGrpSpPr>
          <p:nvPr/>
        </p:nvGrpSpPr>
        <p:grpSpPr>
          <a:xfrm>
            <a:off x="9296400" y="1028700"/>
            <a:ext cx="8696974" cy="7873591"/>
            <a:chOff x="0" y="0"/>
            <a:chExt cx="5580380" cy="5052060"/>
          </a:xfrm>
        </p:grpSpPr>
        <p:sp>
          <p:nvSpPr>
            <p:cNvPr id="4" name="Freeform 4"/>
            <p:cNvSpPr/>
            <p:nvPr/>
          </p:nvSpPr>
          <p:spPr>
            <a:xfrm>
              <a:off x="-635000" y="-673100"/>
              <a:ext cx="6488430" cy="6027420"/>
            </a:xfrm>
            <a:custGeom>
              <a:avLst/>
              <a:gdLst/>
              <a:ahLst/>
              <a:cxnLst/>
              <a:rect l="l" t="t" r="r" b="b"/>
              <a:pathLst>
                <a:path w="6488430" h="6027420">
                  <a:moveTo>
                    <a:pt x="5344160" y="1055370"/>
                  </a:moveTo>
                  <a:cubicBezTo>
                    <a:pt x="4573270" y="651510"/>
                    <a:pt x="3856990" y="1112520"/>
                    <a:pt x="3284220" y="1112520"/>
                  </a:cubicBezTo>
                  <a:cubicBezTo>
                    <a:pt x="2839720" y="1112520"/>
                    <a:pt x="2001520" y="0"/>
                    <a:pt x="1000760" y="1314450"/>
                  </a:cubicBezTo>
                  <a:cubicBezTo>
                    <a:pt x="0" y="2628900"/>
                    <a:pt x="1247140" y="3865880"/>
                    <a:pt x="2368550" y="4946650"/>
                  </a:cubicBezTo>
                  <a:cubicBezTo>
                    <a:pt x="3489960" y="6027420"/>
                    <a:pt x="5013960" y="6009640"/>
                    <a:pt x="5894070" y="4725670"/>
                  </a:cubicBezTo>
                  <a:cubicBezTo>
                    <a:pt x="6488430" y="3859530"/>
                    <a:pt x="6229350" y="1520190"/>
                    <a:pt x="5344160" y="1055370"/>
                  </a:cubicBezTo>
                  <a:close/>
                </a:path>
              </a:pathLst>
            </a:custGeom>
            <a:blipFill>
              <a:blip r:embed="rId4"/>
              <a:stretch>
                <a:fillRect l="-31139" r="-31139"/>
              </a:stretch>
            </a:blipFill>
          </p:spPr>
          <p:txBody>
            <a:bodyPr/>
            <a:lstStyle/>
            <a:p>
              <a:endParaRPr lang="en-IN"/>
            </a:p>
          </p:txBody>
        </p:sp>
      </p:grpSp>
      <p:grpSp>
        <p:nvGrpSpPr>
          <p:cNvPr id="5" name="Group 5"/>
          <p:cNvGrpSpPr/>
          <p:nvPr/>
        </p:nvGrpSpPr>
        <p:grpSpPr>
          <a:xfrm>
            <a:off x="16642343" y="7183858"/>
            <a:ext cx="616957" cy="2074442"/>
            <a:chOff x="0" y="0"/>
            <a:chExt cx="822610" cy="2765923"/>
          </a:xfrm>
        </p:grpSpPr>
        <p:sp>
          <p:nvSpPr>
            <p:cNvPr id="6" name="AutoShape 6"/>
            <p:cNvSpPr/>
            <p:nvPr/>
          </p:nvSpPr>
          <p:spPr>
            <a:xfrm>
              <a:off x="759110" y="0"/>
              <a:ext cx="63500" cy="1767642"/>
            </a:xfrm>
            <a:prstGeom prst="rect">
              <a:avLst/>
            </a:prstGeom>
            <a:solidFill>
              <a:srgbClr val="57FFDC"/>
            </a:solidFill>
          </p:spPr>
          <p:txBody>
            <a:bodyPr/>
            <a:lstStyle/>
            <a:p>
              <a:endParaRPr lang="en-IN"/>
            </a:p>
          </p:txBody>
        </p:sp>
        <p:sp>
          <p:nvSpPr>
            <p:cNvPr id="7" name="TextBox 7"/>
            <p:cNvSpPr txBox="1"/>
            <p:nvPr/>
          </p:nvSpPr>
          <p:spPr>
            <a:xfrm>
              <a:off x="0" y="2310295"/>
              <a:ext cx="822610" cy="455628"/>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07</a:t>
              </a:r>
            </a:p>
          </p:txBody>
        </p:sp>
      </p:grpSp>
      <p:sp>
        <p:nvSpPr>
          <p:cNvPr id="8" name="TextBox 8"/>
          <p:cNvSpPr txBox="1"/>
          <p:nvPr/>
        </p:nvSpPr>
        <p:spPr>
          <a:xfrm>
            <a:off x="0" y="-123825"/>
            <a:ext cx="3661718" cy="2221494"/>
          </a:xfrm>
          <a:prstGeom prst="rect">
            <a:avLst/>
          </a:prstGeom>
        </p:spPr>
        <p:txBody>
          <a:bodyPr lIns="0" tIns="0" rIns="0" bIns="0" rtlCol="0" anchor="t">
            <a:spAutoFit/>
          </a:bodyPr>
          <a:lstStyle/>
          <a:p>
            <a:pPr algn="ctr">
              <a:lnSpc>
                <a:spcPts val="9225"/>
              </a:lnSpc>
            </a:pPr>
            <a:r>
              <a:rPr lang="en-US" sz="6589">
                <a:solidFill>
                  <a:srgbClr val="FFFFFF"/>
                </a:solidFill>
                <a:latin typeface="Canva Sans Bold"/>
              </a:rPr>
              <a:t>AR / VR</a:t>
            </a:r>
          </a:p>
          <a:p>
            <a:pPr algn="ctr">
              <a:lnSpc>
                <a:spcPts val="4185"/>
              </a:lnSpc>
            </a:pPr>
            <a:endParaRPr lang="en-US" sz="6589">
              <a:solidFill>
                <a:srgbClr val="FFFFFF"/>
              </a:solidFill>
              <a:latin typeface="Canva Sans Bold"/>
            </a:endParaRPr>
          </a:p>
          <a:p>
            <a:pPr algn="ctr">
              <a:lnSpc>
                <a:spcPts val="4185"/>
              </a:lnSpc>
            </a:pPr>
            <a:endParaRPr lang="en-US" sz="6589">
              <a:solidFill>
                <a:srgbClr val="FFFFFF"/>
              </a:solidFill>
              <a:latin typeface="Canva Sans Bold"/>
            </a:endParaRPr>
          </a:p>
        </p:txBody>
      </p:sp>
      <p:sp>
        <p:nvSpPr>
          <p:cNvPr id="9" name="TextBox 9"/>
          <p:cNvSpPr txBox="1"/>
          <p:nvPr/>
        </p:nvSpPr>
        <p:spPr>
          <a:xfrm>
            <a:off x="223513" y="1243793"/>
            <a:ext cx="8487616" cy="1544320"/>
          </a:xfrm>
          <a:prstGeom prst="rect">
            <a:avLst/>
          </a:prstGeom>
        </p:spPr>
        <p:txBody>
          <a:bodyPr lIns="0" tIns="0" rIns="0" bIns="0" rtlCol="0" anchor="t">
            <a:spAutoFit/>
          </a:bodyPr>
          <a:lstStyle/>
          <a:p>
            <a:pPr>
              <a:lnSpc>
                <a:spcPts val="3079"/>
              </a:lnSpc>
            </a:pPr>
            <a:r>
              <a:rPr lang="en-US" sz="2199">
                <a:solidFill>
                  <a:srgbClr val="FFFFFF"/>
                </a:solidFill>
                <a:latin typeface="Canva Sans Bold Italics"/>
              </a:rPr>
              <a:t>Implementing augmented reality (AR) in a smart helmet can provide users with real-time information and interactive experiences while wearing the helmet.</a:t>
            </a:r>
          </a:p>
          <a:p>
            <a:pPr>
              <a:lnSpc>
                <a:spcPts val="3079"/>
              </a:lnSpc>
            </a:pPr>
            <a:endParaRPr lang="en-US" sz="2199">
              <a:solidFill>
                <a:srgbClr val="FFFFFF"/>
              </a:solidFill>
              <a:latin typeface="Canva Sans Bold Italics"/>
            </a:endParaRPr>
          </a:p>
        </p:txBody>
      </p:sp>
      <p:sp>
        <p:nvSpPr>
          <p:cNvPr id="10" name="TextBox 10"/>
          <p:cNvSpPr txBox="1"/>
          <p:nvPr/>
        </p:nvSpPr>
        <p:spPr>
          <a:xfrm>
            <a:off x="0" y="2335896"/>
            <a:ext cx="7972468" cy="1811020"/>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Safety Considerations:</a:t>
            </a:r>
          </a:p>
          <a:p>
            <a:pPr algn="ctr">
              <a:lnSpc>
                <a:spcPts val="7279"/>
              </a:lnSpc>
            </a:pPr>
            <a:endParaRPr lang="en-US" sz="5199">
              <a:solidFill>
                <a:srgbClr val="FFFFFF"/>
              </a:solidFill>
              <a:latin typeface="Canva Sans Bold"/>
            </a:endParaRPr>
          </a:p>
        </p:txBody>
      </p:sp>
      <p:sp>
        <p:nvSpPr>
          <p:cNvPr id="11" name="TextBox 11"/>
          <p:cNvSpPr txBox="1"/>
          <p:nvPr/>
        </p:nvSpPr>
        <p:spPr>
          <a:xfrm>
            <a:off x="223513" y="3241406"/>
            <a:ext cx="8278285" cy="1943353"/>
          </a:xfrm>
          <a:prstGeom prst="rect">
            <a:avLst/>
          </a:prstGeom>
        </p:spPr>
        <p:txBody>
          <a:bodyPr lIns="0" tIns="0" rIns="0" bIns="0" rtlCol="0" anchor="t">
            <a:spAutoFit/>
          </a:bodyPr>
          <a:lstStyle/>
          <a:p>
            <a:pPr>
              <a:lnSpc>
                <a:spcPts val="2611"/>
              </a:lnSpc>
            </a:pPr>
            <a:r>
              <a:rPr lang="en-US" sz="1865">
                <a:solidFill>
                  <a:srgbClr val="FFFFFF"/>
                </a:solidFill>
                <a:latin typeface="Canva Sans Bold Italics"/>
              </a:rPr>
              <a:t>Prioritize safety features in your smart helmet. Ensure that the user can maintain situational awareness of their surroundings while using AR.</a:t>
            </a:r>
          </a:p>
          <a:p>
            <a:pPr>
              <a:lnSpc>
                <a:spcPts val="2611"/>
              </a:lnSpc>
            </a:pPr>
            <a:r>
              <a:rPr lang="en-US" sz="1865">
                <a:solidFill>
                  <a:srgbClr val="FFFFFF"/>
                </a:solidFill>
                <a:latin typeface="Canva Sans Bold Italics"/>
              </a:rPr>
              <a:t>Implement features like emergency shut-off, visibility enhancement (e.g., night vision), and impact resistance.</a:t>
            </a:r>
          </a:p>
          <a:p>
            <a:pPr>
              <a:lnSpc>
                <a:spcPts val="2611"/>
              </a:lnSpc>
            </a:pPr>
            <a:endParaRPr lang="en-US" sz="1865">
              <a:solidFill>
                <a:srgbClr val="FFFFFF"/>
              </a:solidFill>
              <a:latin typeface="Canva Sans Bold Italics"/>
            </a:endParaRPr>
          </a:p>
        </p:txBody>
      </p:sp>
      <p:sp>
        <p:nvSpPr>
          <p:cNvPr id="12" name="TextBox 12"/>
          <p:cNvSpPr txBox="1"/>
          <p:nvPr/>
        </p:nvSpPr>
        <p:spPr>
          <a:xfrm>
            <a:off x="223513" y="5029351"/>
            <a:ext cx="11176397" cy="1811020"/>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Connectivity and Data Integration:</a:t>
            </a:r>
          </a:p>
          <a:p>
            <a:pPr algn="ctr">
              <a:lnSpc>
                <a:spcPts val="7279"/>
              </a:lnSpc>
            </a:pPr>
            <a:endParaRPr lang="en-US" sz="5199">
              <a:solidFill>
                <a:srgbClr val="FFFFFF"/>
              </a:solidFill>
              <a:latin typeface="Canva Sans Bold"/>
            </a:endParaRPr>
          </a:p>
        </p:txBody>
      </p:sp>
      <p:sp>
        <p:nvSpPr>
          <p:cNvPr id="13" name="TextBox 13"/>
          <p:cNvSpPr txBox="1"/>
          <p:nvPr/>
        </p:nvSpPr>
        <p:spPr>
          <a:xfrm>
            <a:off x="223513" y="6009174"/>
            <a:ext cx="10595518" cy="1433794"/>
          </a:xfrm>
          <a:prstGeom prst="rect">
            <a:avLst/>
          </a:prstGeom>
        </p:spPr>
        <p:txBody>
          <a:bodyPr lIns="0" tIns="0" rIns="0" bIns="0" rtlCol="0" anchor="t">
            <a:spAutoFit/>
          </a:bodyPr>
          <a:lstStyle/>
          <a:p>
            <a:pPr>
              <a:lnSpc>
                <a:spcPts val="2871"/>
              </a:lnSpc>
            </a:pPr>
            <a:r>
              <a:rPr lang="en-US" sz="2051">
                <a:solidFill>
                  <a:srgbClr val="FFFFFF"/>
                </a:solidFill>
                <a:latin typeface="Canva Sans Bold Italics"/>
              </a:rPr>
              <a:t>If your smart helmet relies on external data sources, integrate sensors, GPS, and connectivity options (e.g., Wi-Fi, Bluetooth) to gather real-time information.</a:t>
            </a:r>
          </a:p>
          <a:p>
            <a:pPr>
              <a:lnSpc>
                <a:spcPts val="2871"/>
              </a:lnSpc>
            </a:pPr>
            <a:r>
              <a:rPr lang="en-US" sz="2051">
                <a:solidFill>
                  <a:srgbClr val="FFFFFF"/>
                </a:solidFill>
                <a:latin typeface="Canva Sans Bold Italics"/>
              </a:rPr>
              <a:t>Develop software to process and display this data in the AR interface.</a:t>
            </a:r>
          </a:p>
          <a:p>
            <a:pPr algn="ctr">
              <a:lnSpc>
                <a:spcPts val="2871"/>
              </a:lnSpc>
            </a:pPr>
            <a:endParaRPr lang="en-US" sz="2051">
              <a:solidFill>
                <a:srgbClr val="FFFFFF"/>
              </a:solidFill>
              <a:latin typeface="Canva Sans Bold Italics"/>
            </a:endParaRPr>
          </a:p>
        </p:txBody>
      </p:sp>
      <p:sp>
        <p:nvSpPr>
          <p:cNvPr id="14" name="TextBox 14"/>
          <p:cNvSpPr txBox="1"/>
          <p:nvPr/>
        </p:nvSpPr>
        <p:spPr>
          <a:xfrm>
            <a:off x="158312" y="7030871"/>
            <a:ext cx="11352808" cy="1811020"/>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Head Tracking and Motion Sensors:</a:t>
            </a:r>
          </a:p>
          <a:p>
            <a:pPr algn="ctr">
              <a:lnSpc>
                <a:spcPts val="7279"/>
              </a:lnSpc>
            </a:pPr>
            <a:endParaRPr lang="en-US" sz="5199">
              <a:solidFill>
                <a:srgbClr val="FFFFFF"/>
              </a:solidFill>
              <a:latin typeface="Canva Sans Bold"/>
            </a:endParaRPr>
          </a:p>
        </p:txBody>
      </p:sp>
      <p:sp>
        <p:nvSpPr>
          <p:cNvPr id="15" name="TextBox 15"/>
          <p:cNvSpPr txBox="1"/>
          <p:nvPr/>
        </p:nvSpPr>
        <p:spPr>
          <a:xfrm>
            <a:off x="223513" y="7862598"/>
            <a:ext cx="10072240" cy="2734254"/>
          </a:xfrm>
          <a:prstGeom prst="rect">
            <a:avLst/>
          </a:prstGeom>
        </p:spPr>
        <p:txBody>
          <a:bodyPr lIns="0" tIns="0" rIns="0" bIns="0" rtlCol="0" anchor="t">
            <a:spAutoFit/>
          </a:bodyPr>
          <a:lstStyle/>
          <a:p>
            <a:pPr>
              <a:lnSpc>
                <a:spcPts val="3643"/>
              </a:lnSpc>
            </a:pPr>
            <a:r>
              <a:rPr lang="en-US" sz="2602">
                <a:solidFill>
                  <a:srgbClr val="FFFFFF"/>
                </a:solidFill>
                <a:latin typeface="Canva Sans Bold Italics"/>
              </a:rPr>
              <a:t>Implement precise head tracking using sensors like gyroscopes and accelerometers to detect the user's head movements.</a:t>
            </a:r>
          </a:p>
          <a:p>
            <a:pPr>
              <a:lnSpc>
                <a:spcPts val="3643"/>
              </a:lnSpc>
            </a:pPr>
            <a:r>
              <a:rPr lang="en-US" sz="2602">
                <a:solidFill>
                  <a:srgbClr val="FFFFFF"/>
                </a:solidFill>
                <a:latin typeface="Canva Sans Bold Italics"/>
              </a:rPr>
              <a:t>Include motion sensors to track the user's body movements or gestures, if necessary.</a:t>
            </a:r>
          </a:p>
          <a:p>
            <a:pPr>
              <a:lnSpc>
                <a:spcPts val="3643"/>
              </a:lnSpc>
            </a:pPr>
            <a:endParaRPr lang="en-US" sz="2602">
              <a:solidFill>
                <a:srgbClr val="FFFFFF"/>
              </a:solidFill>
              <a:latin typeface="Canva Sans Bold Italic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2506183" y="3748165"/>
            <a:ext cx="14137340" cy="3300016"/>
          </a:xfrm>
          <a:prstGeom prst="rect">
            <a:avLst/>
          </a:prstGeom>
        </p:spPr>
        <p:txBody>
          <a:bodyPr lIns="0" tIns="0" rIns="0" bIns="0" rtlCol="0" anchor="t">
            <a:spAutoFit/>
          </a:bodyPr>
          <a:lstStyle/>
          <a:p>
            <a:pPr algn="ctr">
              <a:lnSpc>
                <a:spcPts val="26972"/>
              </a:lnSpc>
              <a:spcBef>
                <a:spcPct val="0"/>
              </a:spcBef>
            </a:pPr>
            <a:r>
              <a:rPr lang="en-US" sz="19266">
                <a:solidFill>
                  <a:srgbClr val="FFFFFF"/>
                </a:solidFill>
                <a:latin typeface="Canva Sans"/>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36BE4"/>
        </a:solidFill>
        <a:effectLst/>
      </p:bgPr>
    </p:bg>
    <p:spTree>
      <p:nvGrpSpPr>
        <p:cNvPr id="1" name=""/>
        <p:cNvGrpSpPr/>
        <p:nvPr/>
      </p:nvGrpSpPr>
      <p:grpSpPr>
        <a:xfrm>
          <a:off x="0" y="0"/>
          <a:ext cx="0" cy="0"/>
          <a:chOff x="0" y="0"/>
          <a:chExt cx="0" cy="0"/>
        </a:xfrm>
      </p:grpSpPr>
      <p:sp>
        <p:nvSpPr>
          <p:cNvPr id="2" name="Freeform 2"/>
          <p:cNvSpPr/>
          <p:nvPr/>
        </p:nvSpPr>
        <p:spPr>
          <a:xfrm>
            <a:off x="300851" y="523267"/>
            <a:ext cx="17686298" cy="9240466"/>
          </a:xfrm>
          <a:custGeom>
            <a:avLst/>
            <a:gdLst/>
            <a:ahLst/>
            <a:cxnLst/>
            <a:rect l="l" t="t" r="r" b="b"/>
            <a:pathLst>
              <a:path w="17686298" h="9240466">
                <a:moveTo>
                  <a:pt x="0" y="0"/>
                </a:moveTo>
                <a:lnTo>
                  <a:pt x="17686298" y="0"/>
                </a:lnTo>
                <a:lnTo>
                  <a:pt x="17686298" y="9240466"/>
                </a:lnTo>
                <a:lnTo>
                  <a:pt x="0" y="9240466"/>
                </a:lnTo>
                <a:lnTo>
                  <a:pt x="0" y="0"/>
                </a:lnTo>
                <a:close/>
              </a:path>
            </a:pathLst>
          </a:custGeom>
          <a:blipFill>
            <a:blip r:embed="rId2"/>
            <a:stretch>
              <a:fillRect/>
            </a:stretch>
          </a:blipFill>
        </p:spPr>
        <p:txBody>
          <a:bodyPr/>
          <a:lstStyle/>
          <a:p>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t="-10111" b="-10111"/>
            </a:stretch>
          </a:blipFill>
        </p:spPr>
        <p:txBody>
          <a:bodyPr/>
          <a:lstStyle/>
          <a:p>
            <a:endParaRPr lang="en-IN"/>
          </a:p>
        </p:txBody>
      </p:sp>
      <p:sp>
        <p:nvSpPr>
          <p:cNvPr id="3" name="Freeform 3"/>
          <p:cNvSpPr/>
          <p:nvPr/>
        </p:nvSpPr>
        <p:spPr>
          <a:xfrm rot="-779136">
            <a:off x="-3098569" y="-7869264"/>
            <a:ext cx="18355375" cy="14917914"/>
          </a:xfrm>
          <a:custGeom>
            <a:avLst/>
            <a:gdLst/>
            <a:ahLst/>
            <a:cxnLst/>
            <a:rect l="l" t="t" r="r" b="b"/>
            <a:pathLst>
              <a:path w="18355375" h="14917914">
                <a:moveTo>
                  <a:pt x="0" y="0"/>
                </a:moveTo>
                <a:lnTo>
                  <a:pt x="18355374" y="0"/>
                </a:lnTo>
                <a:lnTo>
                  <a:pt x="18355374" y="14917913"/>
                </a:lnTo>
                <a:lnTo>
                  <a:pt x="0" y="14917913"/>
                </a:lnTo>
                <a:lnTo>
                  <a:pt x="0" y="0"/>
                </a:lnTo>
                <a:close/>
              </a:path>
            </a:pathLst>
          </a:custGeom>
          <a:blipFill>
            <a:blip r:embed="rId5">
              <a:alphaModFix amt="43000"/>
              <a:extLst>
                <a:ext uri="{96DAC541-7B7A-43D3-8B79-37D633B846F1}">
                  <asvg:svgBlip xmlns:asvg="http://schemas.microsoft.com/office/drawing/2016/SVG/main" r:embed="rId6"/>
                </a:ext>
              </a:extLst>
            </a:blip>
            <a:stretch>
              <a:fillRect/>
            </a:stretch>
          </a:blipFill>
        </p:spPr>
        <p:txBody>
          <a:bodyPr/>
          <a:lstStyle/>
          <a:p>
            <a:endParaRPr lang="en-IN"/>
          </a:p>
        </p:txBody>
      </p:sp>
      <p:sp>
        <p:nvSpPr>
          <p:cNvPr id="4" name="Freeform 4"/>
          <p:cNvSpPr/>
          <p:nvPr/>
        </p:nvSpPr>
        <p:spPr>
          <a:xfrm rot="-779136">
            <a:off x="6702128" y="3382569"/>
            <a:ext cx="16497169" cy="13407699"/>
          </a:xfrm>
          <a:custGeom>
            <a:avLst/>
            <a:gdLst/>
            <a:ahLst/>
            <a:cxnLst/>
            <a:rect l="l" t="t" r="r" b="b"/>
            <a:pathLst>
              <a:path w="16497169" h="13407699">
                <a:moveTo>
                  <a:pt x="0" y="0"/>
                </a:moveTo>
                <a:lnTo>
                  <a:pt x="16497168" y="0"/>
                </a:lnTo>
                <a:lnTo>
                  <a:pt x="16497168" y="13407699"/>
                </a:lnTo>
                <a:lnTo>
                  <a:pt x="0" y="13407699"/>
                </a:lnTo>
                <a:lnTo>
                  <a:pt x="0" y="0"/>
                </a:lnTo>
                <a:close/>
              </a:path>
            </a:pathLst>
          </a:custGeom>
          <a:blipFill>
            <a:blip r:embed="rId7">
              <a:alphaModFix amt="74000"/>
              <a:extLst>
                <a:ext uri="{96DAC541-7B7A-43D3-8B79-37D633B846F1}">
                  <asvg:svgBlip xmlns:asvg="http://schemas.microsoft.com/office/drawing/2016/SVG/main" r:embed="rId8"/>
                </a:ext>
              </a:extLst>
            </a:blip>
            <a:stretch>
              <a:fillRect/>
            </a:stretch>
          </a:blipFill>
        </p:spPr>
        <p:txBody>
          <a:bodyPr/>
          <a:lstStyle/>
          <a:p>
            <a:endParaRPr lang="en-IN"/>
          </a:p>
        </p:txBody>
      </p:sp>
      <p:pic>
        <p:nvPicPr>
          <p:cNvPr id="5" name="Picture 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9"/>
          <a:srcRect l="4044" t="581" b="581"/>
          <a:stretch>
            <a:fillRect/>
          </a:stretch>
        </p:blipFill>
        <p:spPr>
          <a:xfrm>
            <a:off x="5130013" y="0"/>
            <a:ext cx="8482297" cy="10287000"/>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l="7316" r="7316"/>
          <a:stretch>
            <a:fillRect/>
          </a:stretch>
        </p:blipFill>
        <p:spPr>
          <a:xfrm>
            <a:off x="0" y="514350"/>
            <a:ext cx="18596652" cy="9258300"/>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7876935"/>
            <a:ext cx="1711153" cy="2410065"/>
          </a:xfrm>
          <a:prstGeom prst="rect">
            <a:avLst/>
          </a:prstGeom>
          <a:solidFill>
            <a:srgbClr val="598BCD"/>
          </a:solidFill>
        </p:spPr>
        <p:txBody>
          <a:bodyPr/>
          <a:lstStyle/>
          <a:p>
            <a:endParaRPr lang="en-IN"/>
          </a:p>
        </p:txBody>
      </p:sp>
      <p:sp>
        <p:nvSpPr>
          <p:cNvPr id="3" name="AutoShape 3"/>
          <p:cNvSpPr/>
          <p:nvPr/>
        </p:nvSpPr>
        <p:spPr>
          <a:xfrm>
            <a:off x="8694817" y="0"/>
            <a:ext cx="9543872" cy="10287000"/>
          </a:xfrm>
          <a:prstGeom prst="rect">
            <a:avLst/>
          </a:prstGeom>
          <a:solidFill>
            <a:srgbClr val="598BCD"/>
          </a:solidFill>
        </p:spPr>
        <p:txBody>
          <a:bodyPr/>
          <a:lstStyle/>
          <a:p>
            <a:endParaRPr lang="en-IN"/>
          </a:p>
        </p:txBody>
      </p:sp>
      <p:sp>
        <p:nvSpPr>
          <p:cNvPr id="4" name="Freeform 4"/>
          <p:cNvSpPr/>
          <p:nvPr/>
        </p:nvSpPr>
        <p:spPr>
          <a:xfrm>
            <a:off x="9937790" y="8811988"/>
            <a:ext cx="1205132" cy="1403356"/>
          </a:xfrm>
          <a:custGeom>
            <a:avLst/>
            <a:gdLst/>
            <a:ahLst/>
            <a:cxnLst/>
            <a:rect l="l" t="t" r="r" b="b"/>
            <a:pathLst>
              <a:path w="1205132" h="1403356">
                <a:moveTo>
                  <a:pt x="0" y="0"/>
                </a:moveTo>
                <a:lnTo>
                  <a:pt x="1205132" y="0"/>
                </a:lnTo>
                <a:lnTo>
                  <a:pt x="1205132" y="1403355"/>
                </a:lnTo>
                <a:lnTo>
                  <a:pt x="0" y="14033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5" name="Freeform 5"/>
          <p:cNvSpPr/>
          <p:nvPr/>
        </p:nvSpPr>
        <p:spPr>
          <a:xfrm>
            <a:off x="8732659" y="8811988"/>
            <a:ext cx="1205132" cy="1403356"/>
          </a:xfrm>
          <a:custGeom>
            <a:avLst/>
            <a:gdLst/>
            <a:ahLst/>
            <a:cxnLst/>
            <a:rect l="l" t="t" r="r" b="b"/>
            <a:pathLst>
              <a:path w="1205132" h="1403356">
                <a:moveTo>
                  <a:pt x="0" y="0"/>
                </a:moveTo>
                <a:lnTo>
                  <a:pt x="1205131" y="0"/>
                </a:lnTo>
                <a:lnTo>
                  <a:pt x="1205131" y="1403355"/>
                </a:lnTo>
                <a:lnTo>
                  <a:pt x="0" y="14033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6" name="Freeform 6"/>
          <p:cNvSpPr/>
          <p:nvPr/>
        </p:nvSpPr>
        <p:spPr>
          <a:xfrm>
            <a:off x="17033558" y="8811988"/>
            <a:ext cx="1205132" cy="1403356"/>
          </a:xfrm>
          <a:custGeom>
            <a:avLst/>
            <a:gdLst/>
            <a:ahLst/>
            <a:cxnLst/>
            <a:rect l="l" t="t" r="r" b="b"/>
            <a:pathLst>
              <a:path w="1205132" h="1403356">
                <a:moveTo>
                  <a:pt x="0" y="0"/>
                </a:moveTo>
                <a:lnTo>
                  <a:pt x="1205131" y="0"/>
                </a:lnTo>
                <a:lnTo>
                  <a:pt x="1205131" y="1403355"/>
                </a:lnTo>
                <a:lnTo>
                  <a:pt x="0" y="14033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7" name="Freeform 7"/>
          <p:cNvSpPr/>
          <p:nvPr/>
        </p:nvSpPr>
        <p:spPr>
          <a:xfrm>
            <a:off x="25116" y="6731280"/>
            <a:ext cx="3630798" cy="3643603"/>
          </a:xfrm>
          <a:custGeom>
            <a:avLst/>
            <a:gdLst/>
            <a:ahLst/>
            <a:cxnLst/>
            <a:rect l="l" t="t" r="r" b="b"/>
            <a:pathLst>
              <a:path w="3630798" h="3643603">
                <a:moveTo>
                  <a:pt x="0" y="0"/>
                </a:moveTo>
                <a:lnTo>
                  <a:pt x="3630799" y="0"/>
                </a:lnTo>
                <a:lnTo>
                  <a:pt x="3630799" y="3643603"/>
                </a:lnTo>
                <a:lnTo>
                  <a:pt x="0" y="3643603"/>
                </a:lnTo>
                <a:lnTo>
                  <a:pt x="0" y="0"/>
                </a:lnTo>
                <a:close/>
              </a:path>
            </a:pathLst>
          </a:custGeom>
          <a:blipFill>
            <a:blip r:embed="rId6"/>
            <a:stretch>
              <a:fillRect l="-12652" t="-19513" r="-12652"/>
            </a:stretch>
          </a:blipFill>
          <a:ln w="38100" cap="sq">
            <a:solidFill>
              <a:srgbClr val="000000"/>
            </a:solidFill>
            <a:prstDash val="solid"/>
            <a:miter/>
          </a:ln>
        </p:spPr>
        <p:txBody>
          <a:bodyPr/>
          <a:lstStyle/>
          <a:p>
            <a:endParaRPr lang="en-IN"/>
          </a:p>
        </p:txBody>
      </p:sp>
      <p:sp>
        <p:nvSpPr>
          <p:cNvPr id="8" name="Freeform 8"/>
          <p:cNvSpPr/>
          <p:nvPr/>
        </p:nvSpPr>
        <p:spPr>
          <a:xfrm>
            <a:off x="3655915" y="6731280"/>
            <a:ext cx="5038903" cy="3555720"/>
          </a:xfrm>
          <a:custGeom>
            <a:avLst/>
            <a:gdLst/>
            <a:ahLst/>
            <a:cxnLst/>
            <a:rect l="l" t="t" r="r" b="b"/>
            <a:pathLst>
              <a:path w="5038903" h="3555720">
                <a:moveTo>
                  <a:pt x="0" y="0"/>
                </a:moveTo>
                <a:lnTo>
                  <a:pt x="5038902" y="0"/>
                </a:lnTo>
                <a:lnTo>
                  <a:pt x="5038902" y="3555720"/>
                </a:lnTo>
                <a:lnTo>
                  <a:pt x="0" y="3555720"/>
                </a:lnTo>
                <a:lnTo>
                  <a:pt x="0" y="0"/>
                </a:lnTo>
                <a:close/>
              </a:path>
            </a:pathLst>
          </a:custGeom>
          <a:blipFill>
            <a:blip r:embed="rId7"/>
            <a:stretch>
              <a:fillRect l="-3735" t="-5826" r="-7011" b="-19421"/>
            </a:stretch>
          </a:blipFill>
          <a:ln w="38100" cap="sq">
            <a:solidFill>
              <a:srgbClr val="000000"/>
            </a:solidFill>
            <a:prstDash val="solid"/>
            <a:miter/>
          </a:ln>
        </p:spPr>
        <p:txBody>
          <a:bodyPr/>
          <a:lstStyle/>
          <a:p>
            <a:endParaRPr lang="en-IN"/>
          </a:p>
        </p:txBody>
      </p:sp>
      <p:sp>
        <p:nvSpPr>
          <p:cNvPr id="9" name="Freeform 9"/>
          <p:cNvSpPr/>
          <p:nvPr/>
        </p:nvSpPr>
        <p:spPr>
          <a:xfrm>
            <a:off x="8685292" y="6723352"/>
            <a:ext cx="5348051" cy="3659460"/>
          </a:xfrm>
          <a:custGeom>
            <a:avLst/>
            <a:gdLst/>
            <a:ahLst/>
            <a:cxnLst/>
            <a:rect l="l" t="t" r="r" b="b"/>
            <a:pathLst>
              <a:path w="5348051" h="3659460">
                <a:moveTo>
                  <a:pt x="0" y="0"/>
                </a:moveTo>
                <a:lnTo>
                  <a:pt x="5348051" y="0"/>
                </a:lnTo>
                <a:lnTo>
                  <a:pt x="5348051" y="3659460"/>
                </a:lnTo>
                <a:lnTo>
                  <a:pt x="0" y="3659460"/>
                </a:lnTo>
                <a:lnTo>
                  <a:pt x="0" y="0"/>
                </a:lnTo>
                <a:close/>
              </a:path>
            </a:pathLst>
          </a:custGeom>
          <a:blipFill>
            <a:blip r:embed="rId8"/>
            <a:stretch>
              <a:fillRect l="-27942" r="-11205" b="-1677"/>
            </a:stretch>
          </a:blipFill>
          <a:ln w="38100" cap="sq">
            <a:solidFill>
              <a:srgbClr val="000000"/>
            </a:solidFill>
            <a:prstDash val="solid"/>
            <a:miter/>
          </a:ln>
        </p:spPr>
        <p:txBody>
          <a:bodyPr/>
          <a:lstStyle/>
          <a:p>
            <a:endParaRPr lang="en-IN"/>
          </a:p>
        </p:txBody>
      </p:sp>
      <p:sp>
        <p:nvSpPr>
          <p:cNvPr id="10" name="Freeform 10"/>
          <p:cNvSpPr/>
          <p:nvPr/>
        </p:nvSpPr>
        <p:spPr>
          <a:xfrm>
            <a:off x="14042868" y="6731280"/>
            <a:ext cx="4195821" cy="3493588"/>
          </a:xfrm>
          <a:custGeom>
            <a:avLst/>
            <a:gdLst/>
            <a:ahLst/>
            <a:cxnLst/>
            <a:rect l="l" t="t" r="r" b="b"/>
            <a:pathLst>
              <a:path w="4195821" h="3493588">
                <a:moveTo>
                  <a:pt x="0" y="0"/>
                </a:moveTo>
                <a:lnTo>
                  <a:pt x="4195821" y="0"/>
                </a:lnTo>
                <a:lnTo>
                  <a:pt x="4195821" y="3493588"/>
                </a:lnTo>
                <a:lnTo>
                  <a:pt x="0" y="3493588"/>
                </a:lnTo>
                <a:lnTo>
                  <a:pt x="0" y="0"/>
                </a:lnTo>
                <a:close/>
              </a:path>
            </a:pathLst>
          </a:custGeom>
          <a:blipFill>
            <a:blip r:embed="rId9"/>
            <a:stretch>
              <a:fillRect l="-45489" r="-55853" b="-21146"/>
            </a:stretch>
          </a:blipFill>
          <a:ln w="38100" cap="sq">
            <a:solidFill>
              <a:srgbClr val="000000"/>
            </a:solidFill>
            <a:prstDash val="solid"/>
            <a:miter/>
          </a:ln>
        </p:spPr>
        <p:txBody>
          <a:bodyPr/>
          <a:lstStyle/>
          <a:p>
            <a:endParaRPr lang="en-IN"/>
          </a:p>
        </p:txBody>
      </p:sp>
      <p:sp>
        <p:nvSpPr>
          <p:cNvPr id="11" name="TextBox 11"/>
          <p:cNvSpPr txBox="1"/>
          <p:nvPr/>
        </p:nvSpPr>
        <p:spPr>
          <a:xfrm>
            <a:off x="427266" y="-104775"/>
            <a:ext cx="16871603" cy="1043210"/>
          </a:xfrm>
          <a:prstGeom prst="rect">
            <a:avLst/>
          </a:prstGeom>
        </p:spPr>
        <p:txBody>
          <a:bodyPr lIns="0" tIns="0" rIns="0" bIns="0" rtlCol="0" anchor="t">
            <a:spAutoFit/>
          </a:bodyPr>
          <a:lstStyle/>
          <a:p>
            <a:pPr>
              <a:lnSpc>
                <a:spcPts val="8650"/>
              </a:lnSpc>
            </a:pPr>
            <a:r>
              <a:rPr lang="en-US" sz="6178" u="sng">
                <a:solidFill>
                  <a:srgbClr val="01237D"/>
                </a:solidFill>
                <a:latin typeface="Canva Sans Bold Italics"/>
              </a:rPr>
              <a:t>ANDROID                       &amp;</a:t>
            </a:r>
            <a:r>
              <a:rPr lang="en-US" sz="6178" u="sng">
                <a:solidFill>
                  <a:srgbClr val="FFFFFF"/>
                </a:solidFill>
                <a:latin typeface="Canva Sans Bold Italics"/>
              </a:rPr>
              <a:t>  WEB   DEVLOPMENT </a:t>
            </a:r>
          </a:p>
        </p:txBody>
      </p:sp>
      <p:sp>
        <p:nvSpPr>
          <p:cNvPr id="12" name="TextBox 12"/>
          <p:cNvSpPr txBox="1"/>
          <p:nvPr/>
        </p:nvSpPr>
        <p:spPr>
          <a:xfrm>
            <a:off x="0" y="893307"/>
            <a:ext cx="8337902" cy="1145544"/>
          </a:xfrm>
          <a:prstGeom prst="rect">
            <a:avLst/>
          </a:prstGeom>
        </p:spPr>
        <p:txBody>
          <a:bodyPr lIns="0" tIns="0" rIns="0" bIns="0" rtlCol="0" anchor="t">
            <a:spAutoFit/>
          </a:bodyPr>
          <a:lstStyle/>
          <a:p>
            <a:pPr algn="ctr">
              <a:lnSpc>
                <a:spcPts val="4584"/>
              </a:lnSpc>
            </a:pPr>
            <a:r>
              <a:rPr lang="en-US" sz="3274" u="sng">
                <a:solidFill>
                  <a:srgbClr val="04001E"/>
                </a:solidFill>
                <a:latin typeface="Canva Sans Bold Italics"/>
              </a:rPr>
              <a:t>To connect a Helmet  to your phone :-</a:t>
            </a:r>
          </a:p>
          <a:p>
            <a:pPr algn="ctr">
              <a:lnSpc>
                <a:spcPts val="4584"/>
              </a:lnSpc>
            </a:pPr>
            <a:endParaRPr lang="en-US" sz="3274" u="sng">
              <a:solidFill>
                <a:srgbClr val="04001E"/>
              </a:solidFill>
              <a:latin typeface="Canva Sans Bold Italics"/>
            </a:endParaRPr>
          </a:p>
        </p:txBody>
      </p:sp>
      <p:sp>
        <p:nvSpPr>
          <p:cNvPr id="13" name="TextBox 13"/>
          <p:cNvSpPr txBox="1"/>
          <p:nvPr/>
        </p:nvSpPr>
        <p:spPr>
          <a:xfrm>
            <a:off x="-37492" y="1442266"/>
            <a:ext cx="8732309" cy="5123142"/>
          </a:xfrm>
          <a:prstGeom prst="rect">
            <a:avLst/>
          </a:prstGeom>
        </p:spPr>
        <p:txBody>
          <a:bodyPr lIns="0" tIns="0" rIns="0" bIns="0" rtlCol="0" anchor="t">
            <a:spAutoFit/>
          </a:bodyPr>
          <a:lstStyle/>
          <a:p>
            <a:pPr marL="577857" lvl="1" indent="-288928">
              <a:lnSpc>
                <a:spcPts val="3747"/>
              </a:lnSpc>
              <a:buFont typeface="Arial"/>
              <a:buChar char="•"/>
            </a:pPr>
            <a:r>
              <a:rPr lang="en-US" sz="2676">
                <a:solidFill>
                  <a:srgbClr val="794CEC"/>
                </a:solidFill>
                <a:latin typeface="Canva Sans Bold Italics"/>
              </a:rPr>
              <a:t> App with proper google map, GPS and Bluetooth connectivity.</a:t>
            </a:r>
          </a:p>
          <a:p>
            <a:pPr marL="577857" lvl="1" indent="-288928">
              <a:lnSpc>
                <a:spcPts val="3747"/>
              </a:lnSpc>
              <a:buFont typeface="Arial"/>
              <a:buChar char="•"/>
            </a:pPr>
            <a:r>
              <a:rPr lang="en-US" sz="2676">
                <a:solidFill>
                  <a:srgbClr val="794CEC"/>
                </a:solidFill>
                <a:latin typeface="Canva Sans Bold Italics"/>
              </a:rPr>
              <a:t>Turn on Bluetooth on your phone.</a:t>
            </a:r>
          </a:p>
          <a:p>
            <a:pPr marL="577857" lvl="1" indent="-288928">
              <a:lnSpc>
                <a:spcPts val="3747"/>
              </a:lnSpc>
              <a:buFont typeface="Arial"/>
              <a:buChar char="•"/>
            </a:pPr>
            <a:r>
              <a:rPr lang="en-US" sz="2676">
                <a:solidFill>
                  <a:srgbClr val="794CEC"/>
                </a:solidFill>
                <a:latin typeface="Canva Sans Bold Italics"/>
              </a:rPr>
              <a:t>Turn on Helmet to Connect.</a:t>
            </a:r>
          </a:p>
          <a:p>
            <a:pPr marL="577857" lvl="1" indent="-288928">
              <a:lnSpc>
                <a:spcPts val="3747"/>
              </a:lnSpc>
              <a:buFont typeface="Arial"/>
              <a:buChar char="•"/>
            </a:pPr>
            <a:r>
              <a:rPr lang="en-US" sz="2676">
                <a:solidFill>
                  <a:srgbClr val="794CEC"/>
                </a:solidFill>
                <a:latin typeface="Canva Sans Bold Italics"/>
              </a:rPr>
              <a:t>Select "Helmet Connection Option via Bluetooth" from the app list on your phone.</a:t>
            </a:r>
          </a:p>
          <a:p>
            <a:pPr marL="577857" lvl="1" indent="-288928">
              <a:lnSpc>
                <a:spcPts val="3747"/>
              </a:lnSpc>
              <a:buFont typeface="Arial"/>
              <a:buChar char="•"/>
            </a:pPr>
            <a:r>
              <a:rPr lang="en-US" sz="2676">
                <a:solidFill>
                  <a:srgbClr val="794CEC"/>
                </a:solidFill>
                <a:latin typeface="Canva Sans Bold Italics"/>
              </a:rPr>
              <a:t>You should hear "CONNECTED" on your Helmet</a:t>
            </a:r>
          </a:p>
          <a:p>
            <a:pPr marL="577857" lvl="1" indent="-288928">
              <a:lnSpc>
                <a:spcPts val="3747"/>
              </a:lnSpc>
              <a:buFont typeface="Arial"/>
              <a:buChar char="•"/>
            </a:pPr>
            <a:r>
              <a:rPr lang="en-US" sz="2676">
                <a:solidFill>
                  <a:srgbClr val="794CEC"/>
                </a:solidFill>
                <a:latin typeface="Canva Sans Bold Italics"/>
              </a:rPr>
              <a:t>Helmets have a microphone and speaker that allow riders to communicate with each other. Helmets also allow riders to connect to a phone, GPS, or music player</a:t>
            </a:r>
          </a:p>
        </p:txBody>
      </p:sp>
      <p:sp>
        <p:nvSpPr>
          <p:cNvPr id="14" name="TextBox 14"/>
          <p:cNvSpPr txBox="1"/>
          <p:nvPr/>
        </p:nvSpPr>
        <p:spPr>
          <a:xfrm>
            <a:off x="8833116" y="1070221"/>
            <a:ext cx="8431661" cy="1889634"/>
          </a:xfrm>
          <a:prstGeom prst="rect">
            <a:avLst/>
          </a:prstGeom>
        </p:spPr>
        <p:txBody>
          <a:bodyPr lIns="0" tIns="0" rIns="0" bIns="0" rtlCol="0" anchor="t">
            <a:spAutoFit/>
          </a:bodyPr>
          <a:lstStyle/>
          <a:p>
            <a:pPr algn="ctr">
              <a:lnSpc>
                <a:spcPts val="5046"/>
              </a:lnSpc>
            </a:pPr>
            <a:r>
              <a:rPr lang="en-US" sz="3604" u="sng">
                <a:solidFill>
                  <a:srgbClr val="FFFFFF"/>
                </a:solidFill>
                <a:latin typeface="Canva Sans Bold Italics"/>
              </a:rPr>
              <a:t>To access live streaming footage from website :-</a:t>
            </a:r>
          </a:p>
          <a:p>
            <a:pPr algn="ctr">
              <a:lnSpc>
                <a:spcPts val="5046"/>
              </a:lnSpc>
            </a:pPr>
            <a:endParaRPr lang="en-US" sz="3604" u="sng">
              <a:solidFill>
                <a:srgbClr val="FFFFFF"/>
              </a:solidFill>
              <a:latin typeface="Canva Sans Bold Italics"/>
            </a:endParaRPr>
          </a:p>
        </p:txBody>
      </p:sp>
      <p:sp>
        <p:nvSpPr>
          <p:cNvPr id="15" name="TextBox 15"/>
          <p:cNvSpPr txBox="1"/>
          <p:nvPr/>
        </p:nvSpPr>
        <p:spPr>
          <a:xfrm>
            <a:off x="9182954" y="2537167"/>
            <a:ext cx="8300899" cy="3648290"/>
          </a:xfrm>
          <a:prstGeom prst="rect">
            <a:avLst/>
          </a:prstGeom>
        </p:spPr>
        <p:txBody>
          <a:bodyPr lIns="0" tIns="0" rIns="0" bIns="0" rtlCol="0" anchor="t">
            <a:spAutoFit/>
          </a:bodyPr>
          <a:lstStyle/>
          <a:p>
            <a:pPr marL="645875" lvl="1" indent="-322938" algn="just">
              <a:lnSpc>
                <a:spcPts val="4188"/>
              </a:lnSpc>
              <a:buFont typeface="Arial"/>
              <a:buChar char="•"/>
            </a:pPr>
            <a:r>
              <a:rPr lang="en-US" sz="2991">
                <a:solidFill>
                  <a:srgbClr val="04001E"/>
                </a:solidFill>
                <a:latin typeface="Canva Sans Bold"/>
              </a:rPr>
              <a:t>The live footage will store in cloud memory.  </a:t>
            </a:r>
          </a:p>
          <a:p>
            <a:pPr marL="645875" lvl="1" indent="-322938" algn="just">
              <a:lnSpc>
                <a:spcPts val="4188"/>
              </a:lnSpc>
              <a:buFont typeface="Arial"/>
              <a:buChar char="•"/>
            </a:pPr>
            <a:r>
              <a:rPr lang="en-US" sz="2991">
                <a:solidFill>
                  <a:srgbClr val="04001E"/>
                </a:solidFill>
                <a:latin typeface="Canva Sans Bold"/>
              </a:rPr>
              <a:t>Select the camera as the video input device in your video conferencing software or website.</a:t>
            </a:r>
          </a:p>
          <a:p>
            <a:pPr marL="645875" lvl="1" indent="-322938" algn="just">
              <a:lnSpc>
                <a:spcPts val="4188"/>
              </a:lnSpc>
              <a:buFont typeface="Arial"/>
              <a:buChar char="•"/>
            </a:pPr>
            <a:r>
              <a:rPr lang="en-US" sz="2991">
                <a:solidFill>
                  <a:srgbClr val="04001E"/>
                </a:solidFill>
                <a:latin typeface="Canva Sans Bold"/>
              </a:rPr>
              <a:t>Auto Connect the camera to a mobile device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351028" flipH="1">
            <a:off x="-1272661" y="-3109670"/>
            <a:ext cx="20833322" cy="16506339"/>
          </a:xfrm>
          <a:custGeom>
            <a:avLst/>
            <a:gdLst/>
            <a:ahLst/>
            <a:cxnLst/>
            <a:rect l="l" t="t" r="r" b="b"/>
            <a:pathLst>
              <a:path w="20833322" h="16506339">
                <a:moveTo>
                  <a:pt x="20833322" y="7003569"/>
                </a:moveTo>
                <a:lnTo>
                  <a:pt x="3939507" y="0"/>
                </a:lnTo>
                <a:lnTo>
                  <a:pt x="0" y="9502771"/>
                </a:lnTo>
                <a:lnTo>
                  <a:pt x="16893815" y="16506340"/>
                </a:lnTo>
                <a:lnTo>
                  <a:pt x="20833322" y="7003569"/>
                </a:lnTo>
                <a:close/>
              </a:path>
            </a:pathLst>
          </a:custGeom>
          <a:blipFill>
            <a:blip r:embed="rId2"/>
            <a:stretch>
              <a:fillRect l="-20427" r="-20427"/>
            </a:stretch>
          </a:blipFill>
        </p:spPr>
        <p:txBody>
          <a:bodyPr/>
          <a:lstStyle/>
          <a:p>
            <a:endParaRPr lang="en-IN"/>
          </a:p>
        </p:txBody>
      </p:sp>
      <p:grpSp>
        <p:nvGrpSpPr>
          <p:cNvPr id="3" name="Group 3"/>
          <p:cNvGrpSpPr/>
          <p:nvPr/>
        </p:nvGrpSpPr>
        <p:grpSpPr>
          <a:xfrm>
            <a:off x="575544" y="1318696"/>
            <a:ext cx="7647301" cy="8660851"/>
            <a:chOff x="0" y="0"/>
            <a:chExt cx="1586086" cy="1796301"/>
          </a:xfrm>
        </p:grpSpPr>
        <p:sp>
          <p:nvSpPr>
            <p:cNvPr id="4" name="Freeform 4"/>
            <p:cNvSpPr/>
            <p:nvPr/>
          </p:nvSpPr>
          <p:spPr>
            <a:xfrm>
              <a:off x="0" y="0"/>
              <a:ext cx="1586086" cy="1796301"/>
            </a:xfrm>
            <a:custGeom>
              <a:avLst/>
              <a:gdLst/>
              <a:ahLst/>
              <a:cxnLst/>
              <a:rect l="l" t="t" r="r" b="b"/>
              <a:pathLst>
                <a:path w="1586086" h="1796301">
                  <a:moveTo>
                    <a:pt x="0" y="0"/>
                  </a:moveTo>
                  <a:lnTo>
                    <a:pt x="1586086" y="0"/>
                  </a:lnTo>
                  <a:lnTo>
                    <a:pt x="1586086" y="1796301"/>
                  </a:lnTo>
                  <a:lnTo>
                    <a:pt x="0" y="1796301"/>
                  </a:lnTo>
                  <a:close/>
                </a:path>
              </a:pathLst>
            </a:custGeom>
            <a:solidFill>
              <a:srgbClr val="F5F5F5"/>
            </a:solidFill>
            <a:ln cap="sq">
              <a:noFill/>
              <a:prstDash val="solid"/>
              <a:miter/>
            </a:ln>
          </p:spPr>
          <p:txBody>
            <a:bodyPr/>
            <a:lstStyle/>
            <a:p>
              <a:endParaRPr lang="en-IN"/>
            </a:p>
          </p:txBody>
        </p:sp>
        <p:sp>
          <p:nvSpPr>
            <p:cNvPr id="5" name="TextBox 5"/>
            <p:cNvSpPr txBox="1"/>
            <p:nvPr/>
          </p:nvSpPr>
          <p:spPr>
            <a:xfrm>
              <a:off x="0" y="-28575"/>
              <a:ext cx="812800" cy="841375"/>
            </a:xfrm>
            <a:prstGeom prst="rect">
              <a:avLst/>
            </a:prstGeom>
          </p:spPr>
          <p:txBody>
            <a:bodyPr lIns="50800" tIns="50800" rIns="50800" bIns="50800" rtlCol="0" anchor="ctr"/>
            <a:lstStyle/>
            <a:p>
              <a:pPr algn="ctr">
                <a:lnSpc>
                  <a:spcPts val="1869"/>
                </a:lnSpc>
              </a:pPr>
              <a:endParaRPr/>
            </a:p>
          </p:txBody>
        </p:sp>
      </p:grpSp>
      <p:grpSp>
        <p:nvGrpSpPr>
          <p:cNvPr id="6" name="Group 6"/>
          <p:cNvGrpSpPr/>
          <p:nvPr/>
        </p:nvGrpSpPr>
        <p:grpSpPr>
          <a:xfrm>
            <a:off x="8831745" y="1309171"/>
            <a:ext cx="8988266" cy="8660851"/>
            <a:chOff x="0" y="0"/>
            <a:chExt cx="1864208" cy="1796301"/>
          </a:xfrm>
        </p:grpSpPr>
        <p:sp>
          <p:nvSpPr>
            <p:cNvPr id="7" name="Freeform 7"/>
            <p:cNvSpPr/>
            <p:nvPr/>
          </p:nvSpPr>
          <p:spPr>
            <a:xfrm>
              <a:off x="0" y="0"/>
              <a:ext cx="1864208" cy="1796301"/>
            </a:xfrm>
            <a:custGeom>
              <a:avLst/>
              <a:gdLst/>
              <a:ahLst/>
              <a:cxnLst/>
              <a:rect l="l" t="t" r="r" b="b"/>
              <a:pathLst>
                <a:path w="1864208" h="1796301">
                  <a:moveTo>
                    <a:pt x="0" y="0"/>
                  </a:moveTo>
                  <a:lnTo>
                    <a:pt x="1864208" y="0"/>
                  </a:lnTo>
                  <a:lnTo>
                    <a:pt x="1864208" y="1796301"/>
                  </a:lnTo>
                  <a:lnTo>
                    <a:pt x="0" y="1796301"/>
                  </a:lnTo>
                  <a:close/>
                </a:path>
              </a:pathLst>
            </a:custGeom>
            <a:solidFill>
              <a:srgbClr val="F5F5F5"/>
            </a:solidFill>
            <a:ln cap="sq">
              <a:noFill/>
              <a:prstDash val="solid"/>
              <a:miter/>
            </a:ln>
          </p:spPr>
          <p:txBody>
            <a:bodyPr/>
            <a:lstStyle/>
            <a:p>
              <a:endParaRPr lang="en-IN"/>
            </a:p>
          </p:txBody>
        </p:sp>
        <p:sp>
          <p:nvSpPr>
            <p:cNvPr id="8" name="TextBox 8"/>
            <p:cNvSpPr txBox="1"/>
            <p:nvPr/>
          </p:nvSpPr>
          <p:spPr>
            <a:xfrm>
              <a:off x="0" y="-28575"/>
              <a:ext cx="812800" cy="841375"/>
            </a:xfrm>
            <a:prstGeom prst="rect">
              <a:avLst/>
            </a:prstGeom>
          </p:spPr>
          <p:txBody>
            <a:bodyPr lIns="50800" tIns="50800" rIns="50800" bIns="50800" rtlCol="0" anchor="ctr"/>
            <a:lstStyle/>
            <a:p>
              <a:pPr algn="ctr">
                <a:lnSpc>
                  <a:spcPts val="1869"/>
                </a:lnSpc>
              </a:pPr>
              <a:endParaRPr/>
            </a:p>
          </p:txBody>
        </p:sp>
      </p:grpSp>
      <p:sp>
        <p:nvSpPr>
          <p:cNvPr id="9" name="AutoShape 9"/>
          <p:cNvSpPr/>
          <p:nvPr/>
        </p:nvSpPr>
        <p:spPr>
          <a:xfrm flipH="1" flipV="1">
            <a:off x="-6012557" y="1066800"/>
            <a:ext cx="15156557" cy="0"/>
          </a:xfrm>
          <a:prstGeom prst="line">
            <a:avLst/>
          </a:prstGeom>
          <a:ln w="76200" cap="flat">
            <a:solidFill>
              <a:srgbClr val="C23A97"/>
            </a:solidFill>
            <a:prstDash val="solid"/>
            <a:headEnd type="none" w="sm" len="sm"/>
            <a:tailEnd type="none" w="sm" len="sm"/>
          </a:ln>
        </p:spPr>
        <p:txBody>
          <a:bodyPr/>
          <a:lstStyle/>
          <a:p>
            <a:endParaRPr lang="en-IN"/>
          </a:p>
        </p:txBody>
      </p:sp>
      <p:sp>
        <p:nvSpPr>
          <p:cNvPr id="10" name="AutoShape 10"/>
          <p:cNvSpPr/>
          <p:nvPr/>
        </p:nvSpPr>
        <p:spPr>
          <a:xfrm flipH="1" flipV="1">
            <a:off x="9144000" y="1066800"/>
            <a:ext cx="15156557" cy="0"/>
          </a:xfrm>
          <a:prstGeom prst="line">
            <a:avLst/>
          </a:prstGeom>
          <a:ln w="76200" cap="flat">
            <a:solidFill>
              <a:srgbClr val="C23A97"/>
            </a:solidFill>
            <a:prstDash val="solid"/>
            <a:headEnd type="none" w="sm" len="sm"/>
            <a:tailEnd type="none" w="sm" len="sm"/>
          </a:ln>
        </p:spPr>
        <p:txBody>
          <a:bodyPr/>
          <a:lstStyle/>
          <a:p>
            <a:endParaRPr lang="en-IN"/>
          </a:p>
        </p:txBody>
      </p:sp>
      <p:sp>
        <p:nvSpPr>
          <p:cNvPr id="11" name="TextBox 11"/>
          <p:cNvSpPr txBox="1"/>
          <p:nvPr/>
        </p:nvSpPr>
        <p:spPr>
          <a:xfrm>
            <a:off x="4605817" y="266060"/>
            <a:ext cx="5961013" cy="762640"/>
          </a:xfrm>
          <a:prstGeom prst="rect">
            <a:avLst/>
          </a:prstGeom>
        </p:spPr>
        <p:txBody>
          <a:bodyPr lIns="0" tIns="0" rIns="0" bIns="0" rtlCol="0" anchor="t">
            <a:spAutoFit/>
          </a:bodyPr>
          <a:lstStyle/>
          <a:p>
            <a:pPr algn="ctr">
              <a:lnSpc>
                <a:spcPts val="6264"/>
              </a:lnSpc>
              <a:spcBef>
                <a:spcPct val="0"/>
              </a:spcBef>
            </a:pPr>
            <a:r>
              <a:rPr lang="en-US" sz="4474" u="sng">
                <a:solidFill>
                  <a:srgbClr val="FFFFFF"/>
                </a:solidFill>
                <a:latin typeface="Canva Sans Bold Italics"/>
              </a:rPr>
              <a:t>TECHNOLOGY USED :</a:t>
            </a:r>
          </a:p>
        </p:txBody>
      </p:sp>
      <p:sp>
        <p:nvSpPr>
          <p:cNvPr id="12" name="TextBox 12"/>
          <p:cNvSpPr txBox="1"/>
          <p:nvPr/>
        </p:nvSpPr>
        <p:spPr>
          <a:xfrm>
            <a:off x="1980977" y="1328221"/>
            <a:ext cx="2953196" cy="819310"/>
          </a:xfrm>
          <a:prstGeom prst="rect">
            <a:avLst/>
          </a:prstGeom>
        </p:spPr>
        <p:txBody>
          <a:bodyPr lIns="0" tIns="0" rIns="0" bIns="0" rtlCol="0" anchor="t">
            <a:spAutoFit/>
          </a:bodyPr>
          <a:lstStyle/>
          <a:p>
            <a:pPr algn="ctr">
              <a:lnSpc>
                <a:spcPts val="6816"/>
              </a:lnSpc>
              <a:spcBef>
                <a:spcPct val="0"/>
              </a:spcBef>
            </a:pPr>
            <a:r>
              <a:rPr lang="en-US" sz="4868">
                <a:solidFill>
                  <a:srgbClr val="000000"/>
                </a:solidFill>
                <a:latin typeface="Canva Sans Bold Italics"/>
              </a:rPr>
              <a:t>ANDROID</a:t>
            </a:r>
          </a:p>
        </p:txBody>
      </p:sp>
      <p:sp>
        <p:nvSpPr>
          <p:cNvPr id="13" name="TextBox 13"/>
          <p:cNvSpPr txBox="1"/>
          <p:nvPr/>
        </p:nvSpPr>
        <p:spPr>
          <a:xfrm>
            <a:off x="10327066" y="1347271"/>
            <a:ext cx="5845225" cy="819310"/>
          </a:xfrm>
          <a:prstGeom prst="rect">
            <a:avLst/>
          </a:prstGeom>
        </p:spPr>
        <p:txBody>
          <a:bodyPr lIns="0" tIns="0" rIns="0" bIns="0" rtlCol="0" anchor="t">
            <a:spAutoFit/>
          </a:bodyPr>
          <a:lstStyle/>
          <a:p>
            <a:pPr algn="ctr">
              <a:lnSpc>
                <a:spcPts val="6816"/>
              </a:lnSpc>
              <a:spcBef>
                <a:spcPct val="0"/>
              </a:spcBef>
            </a:pPr>
            <a:r>
              <a:rPr lang="en-US" sz="4868">
                <a:solidFill>
                  <a:srgbClr val="000000"/>
                </a:solidFill>
                <a:latin typeface="Canva Sans Bold Italics"/>
              </a:rPr>
              <a:t>WEB DEVLOPMENT</a:t>
            </a:r>
          </a:p>
        </p:txBody>
      </p:sp>
      <p:sp>
        <p:nvSpPr>
          <p:cNvPr id="14" name="TextBox 14"/>
          <p:cNvSpPr txBox="1"/>
          <p:nvPr/>
        </p:nvSpPr>
        <p:spPr>
          <a:xfrm>
            <a:off x="1028700" y="2461857"/>
            <a:ext cx="7194144" cy="7098190"/>
          </a:xfrm>
          <a:prstGeom prst="rect">
            <a:avLst/>
          </a:prstGeom>
        </p:spPr>
        <p:txBody>
          <a:bodyPr lIns="0" tIns="0" rIns="0" bIns="0" rtlCol="0" anchor="t">
            <a:spAutoFit/>
          </a:bodyPr>
          <a:lstStyle/>
          <a:p>
            <a:pPr marL="792076" lvl="1" indent="-396038">
              <a:lnSpc>
                <a:spcPts val="5136"/>
              </a:lnSpc>
              <a:spcBef>
                <a:spcPct val="0"/>
              </a:spcBef>
              <a:buFont typeface="Arial"/>
              <a:buChar char="•"/>
            </a:pPr>
            <a:r>
              <a:rPr lang="en-US" sz="3668">
                <a:solidFill>
                  <a:srgbClr val="000000"/>
                </a:solidFill>
                <a:latin typeface="Canva Sans Italics"/>
              </a:rPr>
              <a:t>Android Studio</a:t>
            </a:r>
          </a:p>
          <a:p>
            <a:pPr marL="792076" lvl="1" indent="-396038">
              <a:lnSpc>
                <a:spcPts val="5136"/>
              </a:lnSpc>
              <a:spcBef>
                <a:spcPct val="0"/>
              </a:spcBef>
              <a:buFont typeface="Arial"/>
              <a:buChar char="•"/>
            </a:pPr>
            <a:r>
              <a:rPr lang="en-US" sz="3668">
                <a:solidFill>
                  <a:srgbClr val="000000"/>
                </a:solidFill>
                <a:latin typeface="Canva Sans Italics"/>
              </a:rPr>
              <a:t>Android SDK</a:t>
            </a:r>
          </a:p>
          <a:p>
            <a:pPr marL="792076" lvl="1" indent="-396038">
              <a:lnSpc>
                <a:spcPts val="5136"/>
              </a:lnSpc>
              <a:spcBef>
                <a:spcPct val="0"/>
              </a:spcBef>
              <a:buFont typeface="Arial"/>
              <a:buChar char="•"/>
            </a:pPr>
            <a:r>
              <a:rPr lang="en-US" sz="3668">
                <a:solidFill>
                  <a:srgbClr val="000000"/>
                </a:solidFill>
                <a:latin typeface="Canva Sans Italics"/>
              </a:rPr>
              <a:t>XML Layout</a:t>
            </a:r>
          </a:p>
          <a:p>
            <a:pPr marL="792076" lvl="1" indent="-396038">
              <a:lnSpc>
                <a:spcPts val="5136"/>
              </a:lnSpc>
              <a:spcBef>
                <a:spcPct val="0"/>
              </a:spcBef>
              <a:buFont typeface="Arial"/>
              <a:buChar char="•"/>
            </a:pPr>
            <a:r>
              <a:rPr lang="en-US" sz="3668">
                <a:solidFill>
                  <a:srgbClr val="000000"/>
                </a:solidFill>
                <a:latin typeface="Canva Sans Italics"/>
              </a:rPr>
              <a:t>Sensor API</a:t>
            </a:r>
          </a:p>
          <a:p>
            <a:pPr marL="792076" lvl="1" indent="-396038">
              <a:lnSpc>
                <a:spcPts val="5136"/>
              </a:lnSpc>
              <a:spcBef>
                <a:spcPct val="0"/>
              </a:spcBef>
              <a:buFont typeface="Arial"/>
              <a:buChar char="•"/>
            </a:pPr>
            <a:r>
              <a:rPr lang="en-US" sz="3668">
                <a:solidFill>
                  <a:srgbClr val="000000"/>
                </a:solidFill>
                <a:latin typeface="Canva Sans Italics"/>
              </a:rPr>
              <a:t>Input API</a:t>
            </a:r>
          </a:p>
          <a:p>
            <a:pPr marL="792076" lvl="1" indent="-396038">
              <a:lnSpc>
                <a:spcPts val="5136"/>
              </a:lnSpc>
              <a:spcBef>
                <a:spcPct val="0"/>
              </a:spcBef>
              <a:buFont typeface="Arial"/>
              <a:buChar char="•"/>
            </a:pPr>
            <a:r>
              <a:rPr lang="en-US" sz="3668">
                <a:solidFill>
                  <a:srgbClr val="000000"/>
                </a:solidFill>
                <a:latin typeface="Canva Sans Italics"/>
              </a:rPr>
              <a:t>OpenGL ES</a:t>
            </a:r>
          </a:p>
          <a:p>
            <a:pPr marL="792076" lvl="1" indent="-396038">
              <a:lnSpc>
                <a:spcPts val="5136"/>
              </a:lnSpc>
              <a:spcBef>
                <a:spcPct val="0"/>
              </a:spcBef>
              <a:buFont typeface="Arial"/>
              <a:buChar char="•"/>
            </a:pPr>
            <a:r>
              <a:rPr lang="en-US" sz="3668">
                <a:solidFill>
                  <a:srgbClr val="000000"/>
                </a:solidFill>
                <a:latin typeface="Canva Sans Italics"/>
              </a:rPr>
              <a:t>AudioManager</a:t>
            </a:r>
          </a:p>
          <a:p>
            <a:pPr marL="792076" lvl="1" indent="-396038">
              <a:lnSpc>
                <a:spcPts val="5136"/>
              </a:lnSpc>
              <a:spcBef>
                <a:spcPct val="0"/>
              </a:spcBef>
              <a:buFont typeface="Arial"/>
              <a:buChar char="•"/>
            </a:pPr>
            <a:r>
              <a:rPr lang="en-US" sz="3668">
                <a:solidFill>
                  <a:srgbClr val="000000"/>
                </a:solidFill>
                <a:latin typeface="Canva Sans Italics"/>
              </a:rPr>
              <a:t>SpeechRecognizer</a:t>
            </a:r>
          </a:p>
          <a:p>
            <a:pPr marL="792076" lvl="1" indent="-396038">
              <a:lnSpc>
                <a:spcPts val="5136"/>
              </a:lnSpc>
              <a:spcBef>
                <a:spcPct val="0"/>
              </a:spcBef>
              <a:buFont typeface="Arial"/>
              <a:buChar char="•"/>
            </a:pPr>
            <a:r>
              <a:rPr lang="en-US" sz="3668">
                <a:solidFill>
                  <a:srgbClr val="000000"/>
                </a:solidFill>
                <a:latin typeface="Canva Sans Italics"/>
              </a:rPr>
              <a:t>Bluetooth</a:t>
            </a:r>
          </a:p>
          <a:p>
            <a:pPr marL="792076" lvl="1" indent="-396038">
              <a:lnSpc>
                <a:spcPts val="5136"/>
              </a:lnSpc>
              <a:spcBef>
                <a:spcPct val="0"/>
              </a:spcBef>
              <a:buFont typeface="Arial"/>
              <a:buChar char="•"/>
            </a:pPr>
            <a:r>
              <a:rPr lang="en-US" sz="3668">
                <a:solidFill>
                  <a:srgbClr val="000000"/>
                </a:solidFill>
                <a:latin typeface="Canva Sans Italics"/>
              </a:rPr>
              <a:t>Wi-Fi</a:t>
            </a:r>
          </a:p>
          <a:p>
            <a:pPr>
              <a:lnSpc>
                <a:spcPts val="5136"/>
              </a:lnSpc>
              <a:spcBef>
                <a:spcPct val="0"/>
              </a:spcBef>
            </a:pPr>
            <a:endParaRPr lang="en-US" sz="3668">
              <a:solidFill>
                <a:srgbClr val="000000"/>
              </a:solidFill>
              <a:latin typeface="Canva Sans Italics"/>
            </a:endParaRPr>
          </a:p>
        </p:txBody>
      </p:sp>
      <p:sp>
        <p:nvSpPr>
          <p:cNvPr id="15" name="TextBox 15"/>
          <p:cNvSpPr txBox="1"/>
          <p:nvPr/>
        </p:nvSpPr>
        <p:spPr>
          <a:xfrm>
            <a:off x="9695677" y="2383188"/>
            <a:ext cx="7392270" cy="7489358"/>
          </a:xfrm>
          <a:prstGeom prst="rect">
            <a:avLst/>
          </a:prstGeom>
        </p:spPr>
        <p:txBody>
          <a:bodyPr wrap="square" lIns="0" tIns="0" rIns="0" bIns="0" rtlCol="0" anchor="t">
            <a:spAutoFit/>
          </a:bodyPr>
          <a:lstStyle/>
          <a:p>
            <a:pPr marL="832255" lvl="1" indent="-457200">
              <a:lnSpc>
                <a:spcPts val="4864"/>
              </a:lnSpc>
              <a:buFont typeface="Arial" panose="020B0604020202020204" pitchFamily="34" charset="0"/>
              <a:buChar char="•"/>
            </a:pPr>
            <a:r>
              <a:rPr lang="en-US" sz="3200" dirty="0">
                <a:solidFill>
                  <a:srgbClr val="000000"/>
                </a:solidFill>
                <a:latin typeface="Canva Sans Italics"/>
              </a:rPr>
              <a:t>HTML</a:t>
            </a:r>
          </a:p>
          <a:p>
            <a:pPr marL="832255" lvl="1" indent="-457200">
              <a:lnSpc>
                <a:spcPts val="4864"/>
              </a:lnSpc>
              <a:buFont typeface="Arial" panose="020B0604020202020204" pitchFamily="34" charset="0"/>
              <a:buChar char="•"/>
            </a:pPr>
            <a:r>
              <a:rPr lang="en-US" sz="3200" dirty="0">
                <a:solidFill>
                  <a:srgbClr val="000000"/>
                </a:solidFill>
                <a:latin typeface="Canva Sans Italics"/>
              </a:rPr>
              <a:t>CSS</a:t>
            </a:r>
          </a:p>
          <a:p>
            <a:pPr marL="832255" lvl="1" indent="-457200">
              <a:lnSpc>
                <a:spcPts val="4864"/>
              </a:lnSpc>
              <a:buFont typeface="Arial" panose="020B0604020202020204" pitchFamily="34" charset="0"/>
              <a:buChar char="•"/>
            </a:pPr>
            <a:r>
              <a:rPr lang="en-US" sz="3200" dirty="0">
                <a:solidFill>
                  <a:srgbClr val="000000"/>
                </a:solidFill>
                <a:latin typeface="Canva Sans Italics"/>
              </a:rPr>
              <a:t>JavaScript</a:t>
            </a:r>
          </a:p>
          <a:p>
            <a:pPr marL="832255" lvl="1" indent="-457200">
              <a:lnSpc>
                <a:spcPts val="4864"/>
              </a:lnSpc>
              <a:buFont typeface="Arial" panose="020B0604020202020204" pitchFamily="34" charset="0"/>
              <a:buChar char="•"/>
            </a:pPr>
            <a:r>
              <a:rPr lang="en-US" sz="3200" dirty="0">
                <a:solidFill>
                  <a:srgbClr val="000000"/>
                </a:solidFill>
                <a:latin typeface="Canva Sans Italics"/>
              </a:rPr>
              <a:t>Web APIs</a:t>
            </a:r>
          </a:p>
          <a:p>
            <a:pPr marL="832255" lvl="1" indent="-457200">
              <a:lnSpc>
                <a:spcPts val="4864"/>
              </a:lnSpc>
              <a:buFont typeface="Arial" panose="020B0604020202020204" pitchFamily="34" charset="0"/>
              <a:buChar char="•"/>
            </a:pPr>
            <a:r>
              <a:rPr lang="en-US" sz="3200" dirty="0">
                <a:solidFill>
                  <a:srgbClr val="000000"/>
                </a:solidFill>
                <a:latin typeface="Canva Sans Italics"/>
              </a:rPr>
              <a:t>WebRTC</a:t>
            </a:r>
          </a:p>
          <a:p>
            <a:pPr marL="832255" lvl="1" indent="-457200">
              <a:lnSpc>
                <a:spcPts val="4864"/>
              </a:lnSpc>
              <a:buFont typeface="Arial" panose="020B0604020202020204" pitchFamily="34" charset="0"/>
              <a:buChar char="•"/>
            </a:pPr>
            <a:r>
              <a:rPr lang="en-US" sz="3200" dirty="0">
                <a:solidFill>
                  <a:srgbClr val="000000"/>
                </a:solidFill>
                <a:latin typeface="Canva Sans Italics"/>
              </a:rPr>
              <a:t>Canvas</a:t>
            </a:r>
          </a:p>
          <a:p>
            <a:pPr marL="832255" lvl="1" indent="-457200">
              <a:lnSpc>
                <a:spcPts val="4864"/>
              </a:lnSpc>
              <a:buFont typeface="Arial" panose="020B0604020202020204" pitchFamily="34" charset="0"/>
              <a:buChar char="•"/>
            </a:pPr>
            <a:r>
              <a:rPr lang="en-US" sz="3200" dirty="0">
                <a:solidFill>
                  <a:srgbClr val="000000"/>
                </a:solidFill>
                <a:latin typeface="Canva Sans Italics"/>
              </a:rPr>
              <a:t>WebGL</a:t>
            </a:r>
          </a:p>
          <a:p>
            <a:pPr marL="832255" lvl="1" indent="-457200">
              <a:lnSpc>
                <a:spcPts val="4864"/>
              </a:lnSpc>
              <a:spcBef>
                <a:spcPct val="0"/>
              </a:spcBef>
              <a:buFont typeface="Arial" panose="020B0604020202020204" pitchFamily="34" charset="0"/>
              <a:buChar char="•"/>
            </a:pPr>
            <a:r>
              <a:rPr lang="en-US" sz="3200" dirty="0">
                <a:solidFill>
                  <a:srgbClr val="000000"/>
                </a:solidFill>
                <a:latin typeface="Canva Sans Italics"/>
              </a:rPr>
              <a:t>Responsive Design</a:t>
            </a:r>
          </a:p>
          <a:p>
            <a:pPr marL="832255" lvl="1" indent="-457200">
              <a:lnSpc>
                <a:spcPts val="4864"/>
              </a:lnSpc>
              <a:spcBef>
                <a:spcPct val="0"/>
              </a:spcBef>
              <a:buFont typeface="Arial" panose="020B0604020202020204" pitchFamily="34" charset="0"/>
              <a:buChar char="•"/>
            </a:pPr>
            <a:r>
              <a:rPr lang="en-US" sz="3200" dirty="0">
                <a:solidFill>
                  <a:srgbClr val="000000"/>
                </a:solidFill>
                <a:latin typeface="Canva Sans Italics"/>
              </a:rPr>
              <a:t>Progressive Web App (PWA)</a:t>
            </a:r>
          </a:p>
          <a:p>
            <a:pPr marL="832255" lvl="1" indent="-457200">
              <a:lnSpc>
                <a:spcPts val="4864"/>
              </a:lnSpc>
              <a:spcBef>
                <a:spcPct val="0"/>
              </a:spcBef>
              <a:buFont typeface="Arial" panose="020B0604020202020204" pitchFamily="34" charset="0"/>
              <a:buChar char="•"/>
            </a:pPr>
            <a:r>
              <a:rPr lang="en-US" sz="3200" dirty="0" err="1">
                <a:solidFill>
                  <a:srgbClr val="000000"/>
                </a:solidFill>
                <a:latin typeface="Canva Sans Italics"/>
              </a:rPr>
              <a:t>WebSockets</a:t>
            </a:r>
            <a:endParaRPr lang="en-US" sz="3200" dirty="0">
              <a:solidFill>
                <a:srgbClr val="000000"/>
              </a:solidFill>
              <a:latin typeface="Canva Sans Italics"/>
            </a:endParaRPr>
          </a:p>
          <a:p>
            <a:pPr marL="832255" lvl="1" indent="-457200">
              <a:lnSpc>
                <a:spcPts val="4864"/>
              </a:lnSpc>
              <a:spcBef>
                <a:spcPct val="0"/>
              </a:spcBef>
              <a:buFont typeface="Arial" panose="020B0604020202020204" pitchFamily="34" charset="0"/>
              <a:buChar char="•"/>
            </a:pPr>
            <a:r>
              <a:rPr lang="en-US" sz="3200" dirty="0">
                <a:solidFill>
                  <a:srgbClr val="000000"/>
                </a:solidFill>
                <a:latin typeface="Canva Sans Italics"/>
              </a:rPr>
              <a:t>Server-Side Technologies</a:t>
            </a:r>
          </a:p>
          <a:p>
            <a:pPr marL="832255" lvl="1" indent="-457200">
              <a:lnSpc>
                <a:spcPts val="4864"/>
              </a:lnSpc>
              <a:spcBef>
                <a:spcPct val="0"/>
              </a:spcBef>
              <a:buFont typeface="Arial" panose="020B0604020202020204" pitchFamily="34" charset="0"/>
              <a:buChar char="•"/>
            </a:pPr>
            <a:r>
              <a:rPr lang="en-US" sz="3200" dirty="0">
                <a:solidFill>
                  <a:srgbClr val="000000"/>
                </a:solidFill>
                <a:latin typeface="Canva Sans Italics"/>
              </a:rPr>
              <a:t>Security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09662" y="-911620"/>
            <a:ext cx="2942276" cy="2942276"/>
          </a:xfrm>
          <a:custGeom>
            <a:avLst/>
            <a:gdLst/>
            <a:ahLst/>
            <a:cxnLst/>
            <a:rect l="l" t="t" r="r" b="b"/>
            <a:pathLst>
              <a:path w="2942276" h="2942276">
                <a:moveTo>
                  <a:pt x="0" y="0"/>
                </a:moveTo>
                <a:lnTo>
                  <a:pt x="2942276" y="0"/>
                </a:lnTo>
                <a:lnTo>
                  <a:pt x="2942276" y="2942276"/>
                </a:lnTo>
                <a:lnTo>
                  <a:pt x="0" y="29422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16590398" y="6983167"/>
            <a:ext cx="3395204" cy="1049427"/>
          </a:xfrm>
          <a:custGeom>
            <a:avLst/>
            <a:gdLst/>
            <a:ahLst/>
            <a:cxnLst/>
            <a:rect l="l" t="t" r="r" b="b"/>
            <a:pathLst>
              <a:path w="3395204" h="1049427">
                <a:moveTo>
                  <a:pt x="0" y="0"/>
                </a:moveTo>
                <a:lnTo>
                  <a:pt x="3395204" y="0"/>
                </a:lnTo>
                <a:lnTo>
                  <a:pt x="3395204" y="1049427"/>
                </a:lnTo>
                <a:lnTo>
                  <a:pt x="0" y="104942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4" name="TextBox 4"/>
          <p:cNvSpPr txBox="1"/>
          <p:nvPr/>
        </p:nvSpPr>
        <p:spPr>
          <a:xfrm>
            <a:off x="396766" y="2027985"/>
            <a:ext cx="17404460" cy="8192340"/>
          </a:xfrm>
          <a:prstGeom prst="rect">
            <a:avLst/>
          </a:prstGeom>
        </p:spPr>
        <p:txBody>
          <a:bodyPr lIns="0" tIns="0" rIns="0" bIns="0" rtlCol="0" anchor="t">
            <a:spAutoFit/>
          </a:bodyPr>
          <a:lstStyle/>
          <a:p>
            <a:pPr marL="0" lvl="0" indent="0" algn="just">
              <a:lnSpc>
                <a:spcPts val="3103"/>
              </a:lnSpc>
              <a:spcBef>
                <a:spcPct val="0"/>
              </a:spcBef>
            </a:pPr>
            <a:r>
              <a:rPr lang="en-US" sz="2216" u="none" strike="noStrike">
                <a:solidFill>
                  <a:srgbClr val="000000"/>
                </a:solidFill>
                <a:latin typeface="Canva Sans Bold Italics"/>
              </a:rPr>
              <a:t>1.Data Analytics: The AI in smart helmets can collect and analyse data on a rider's behaviour and preferences. This data can be used to personalize the riding experience and improve helmet features over time</a:t>
            </a:r>
          </a:p>
          <a:p>
            <a:pPr marL="0" lvl="0" indent="0" algn="just">
              <a:lnSpc>
                <a:spcPts val="3103"/>
              </a:lnSpc>
              <a:spcBef>
                <a:spcPct val="0"/>
              </a:spcBef>
            </a:pPr>
            <a:endParaRPr lang="en-US" sz="2216" u="none" strike="noStrike">
              <a:solidFill>
                <a:srgbClr val="000000"/>
              </a:solidFill>
              <a:latin typeface="Canva Sans Bold Italics"/>
            </a:endParaRPr>
          </a:p>
          <a:p>
            <a:pPr marL="0" lvl="0" indent="0" algn="just">
              <a:lnSpc>
                <a:spcPts val="3103"/>
              </a:lnSpc>
              <a:spcBef>
                <a:spcPct val="0"/>
              </a:spcBef>
            </a:pPr>
            <a:r>
              <a:rPr lang="en-US" sz="2216" u="none" strike="noStrike">
                <a:solidFill>
                  <a:srgbClr val="000000"/>
                </a:solidFill>
                <a:latin typeface="Canva Sans Bold Italics"/>
              </a:rPr>
              <a:t>2.Fall Detection and Emergency Response : In the event of a crash or fall, smart helmets with AI can detect the impact and send an automatic distress signal to emergency services or a pre-designated contact, providing crucial information about the rider's location.</a:t>
            </a:r>
          </a:p>
          <a:p>
            <a:pPr marL="0" lvl="0" indent="0" algn="just">
              <a:lnSpc>
                <a:spcPts val="3103"/>
              </a:lnSpc>
              <a:spcBef>
                <a:spcPct val="0"/>
              </a:spcBef>
            </a:pPr>
            <a:endParaRPr lang="en-US" sz="2216" u="none" strike="noStrike">
              <a:solidFill>
                <a:srgbClr val="000000"/>
              </a:solidFill>
              <a:latin typeface="Canva Sans Bold Italics"/>
            </a:endParaRPr>
          </a:p>
          <a:p>
            <a:pPr marL="0" lvl="0" indent="0" algn="just">
              <a:lnSpc>
                <a:spcPts val="3103"/>
              </a:lnSpc>
              <a:spcBef>
                <a:spcPct val="0"/>
              </a:spcBef>
            </a:pPr>
            <a:r>
              <a:rPr lang="en-US" sz="2216" u="none" strike="noStrike">
                <a:solidFill>
                  <a:srgbClr val="000000"/>
                </a:solidFill>
                <a:latin typeface="Canva Sans Bold Italics"/>
              </a:rPr>
              <a:t>3.Object Recognition and Collision Avoidance: AI-powered cameras and sensors on smart helmets can identify objects, vehicles, or pedestrians in the rider's path. The system can then provide alerts or even take evasive actions to prevent collisions.</a:t>
            </a:r>
          </a:p>
          <a:p>
            <a:pPr marL="0" lvl="0" indent="0" algn="just">
              <a:lnSpc>
                <a:spcPts val="3103"/>
              </a:lnSpc>
              <a:spcBef>
                <a:spcPct val="0"/>
              </a:spcBef>
            </a:pPr>
            <a:endParaRPr lang="en-US" sz="2216" u="none" strike="noStrike">
              <a:solidFill>
                <a:srgbClr val="000000"/>
              </a:solidFill>
              <a:latin typeface="Canva Sans Bold Italics"/>
            </a:endParaRPr>
          </a:p>
          <a:p>
            <a:pPr marL="0" lvl="0" indent="0" algn="just">
              <a:lnSpc>
                <a:spcPts val="3103"/>
              </a:lnSpc>
              <a:spcBef>
                <a:spcPct val="0"/>
              </a:spcBef>
            </a:pPr>
            <a:r>
              <a:rPr lang="en-US" sz="2216" u="none" strike="noStrike">
                <a:solidFill>
                  <a:srgbClr val="000000"/>
                </a:solidFill>
                <a:latin typeface="Canva Sans Bold Italics"/>
              </a:rPr>
              <a:t>4.Adaptive Noise Cancellation: AI-driven noise cancellation can filter out unwanted sounds, such as wind or traffic noise, to provide a more comfortable and safer riding experience.</a:t>
            </a:r>
          </a:p>
          <a:p>
            <a:pPr marL="0" lvl="0" indent="0" algn="just">
              <a:lnSpc>
                <a:spcPts val="3103"/>
              </a:lnSpc>
              <a:spcBef>
                <a:spcPct val="0"/>
              </a:spcBef>
            </a:pPr>
            <a:endParaRPr lang="en-US" sz="2216" u="none" strike="noStrike">
              <a:solidFill>
                <a:srgbClr val="000000"/>
              </a:solidFill>
              <a:latin typeface="Canva Sans Bold Italics"/>
            </a:endParaRPr>
          </a:p>
          <a:p>
            <a:pPr marL="0" lvl="0" indent="0" algn="just">
              <a:lnSpc>
                <a:spcPts val="3103"/>
              </a:lnSpc>
              <a:spcBef>
                <a:spcPct val="0"/>
              </a:spcBef>
            </a:pPr>
            <a:r>
              <a:rPr lang="en-US" sz="2216" u="none" strike="noStrike">
                <a:solidFill>
                  <a:srgbClr val="000000"/>
                </a:solidFill>
                <a:latin typeface="Canva Sans Bold Italics"/>
              </a:rPr>
              <a:t>5.Alerts and Notifications: AI algorithms can analyze data from sensors and cameras to detect potential hazards and send warnings to the rider. For example, the helmet can warn of a vehicle approaching from behind or a sudden change in road conditions.</a:t>
            </a:r>
          </a:p>
          <a:p>
            <a:pPr marL="0" lvl="0" indent="0" algn="just">
              <a:lnSpc>
                <a:spcPts val="3103"/>
              </a:lnSpc>
              <a:spcBef>
                <a:spcPct val="0"/>
              </a:spcBef>
            </a:pPr>
            <a:endParaRPr lang="en-US" sz="2216" u="none" strike="noStrike">
              <a:solidFill>
                <a:srgbClr val="000000"/>
              </a:solidFill>
              <a:latin typeface="Canva Sans Bold Italics"/>
            </a:endParaRPr>
          </a:p>
          <a:p>
            <a:pPr marL="0" lvl="0" indent="0" algn="just">
              <a:lnSpc>
                <a:spcPts val="3103"/>
              </a:lnSpc>
              <a:spcBef>
                <a:spcPct val="0"/>
              </a:spcBef>
            </a:pPr>
            <a:r>
              <a:rPr lang="en-US" sz="2216" u="none" strike="noStrike">
                <a:solidFill>
                  <a:srgbClr val="000000"/>
                </a:solidFill>
                <a:latin typeface="Canva Sans Bold Italics"/>
              </a:rPr>
              <a:t>6)Gesture Recognition: ML algorithms are used to recognize and interpret gestures made by the wearer, allowing for hands-free control of helmet functions. For example, a simple gesture might adjust the volume of a built-in communication system or answer a phone call.</a:t>
            </a:r>
          </a:p>
        </p:txBody>
      </p:sp>
      <p:sp>
        <p:nvSpPr>
          <p:cNvPr id="5" name="TextBox 5"/>
          <p:cNvSpPr txBox="1"/>
          <p:nvPr/>
        </p:nvSpPr>
        <p:spPr>
          <a:xfrm>
            <a:off x="8835068" y="209390"/>
            <a:ext cx="632520" cy="819310"/>
          </a:xfrm>
          <a:prstGeom prst="rect">
            <a:avLst/>
          </a:prstGeom>
        </p:spPr>
        <p:txBody>
          <a:bodyPr lIns="0" tIns="0" rIns="0" bIns="0" rtlCol="0" anchor="t">
            <a:spAutoFit/>
          </a:bodyPr>
          <a:lstStyle/>
          <a:p>
            <a:pPr algn="ctr">
              <a:lnSpc>
                <a:spcPts val="6816"/>
              </a:lnSpc>
              <a:spcBef>
                <a:spcPct val="0"/>
              </a:spcBef>
            </a:pPr>
            <a:r>
              <a:rPr lang="en-US" sz="4868">
                <a:solidFill>
                  <a:srgbClr val="000000"/>
                </a:solidFill>
                <a:latin typeface="Canva Sans Bold"/>
              </a:rPr>
              <a:t>AI</a:t>
            </a:r>
          </a:p>
        </p:txBody>
      </p:sp>
      <p:sp>
        <p:nvSpPr>
          <p:cNvPr id="6" name="TextBox 6"/>
          <p:cNvSpPr txBox="1"/>
          <p:nvPr/>
        </p:nvSpPr>
        <p:spPr>
          <a:xfrm>
            <a:off x="396766" y="1178868"/>
            <a:ext cx="9606975" cy="1304162"/>
          </a:xfrm>
          <a:prstGeom prst="rect">
            <a:avLst/>
          </a:prstGeom>
        </p:spPr>
        <p:txBody>
          <a:bodyPr lIns="0" tIns="0" rIns="0" bIns="0" rtlCol="0" anchor="t">
            <a:spAutoFit/>
          </a:bodyPr>
          <a:lstStyle/>
          <a:p>
            <a:pPr>
              <a:lnSpc>
                <a:spcPts val="5292"/>
              </a:lnSpc>
            </a:pPr>
            <a:r>
              <a:rPr lang="en-US" sz="3780">
                <a:solidFill>
                  <a:srgbClr val="000000"/>
                </a:solidFill>
                <a:latin typeface="Canva Sans Bold"/>
              </a:rPr>
              <a:t>How it is used in cyber tech helmet?</a:t>
            </a:r>
          </a:p>
          <a:p>
            <a:pPr>
              <a:lnSpc>
                <a:spcPts val="5292"/>
              </a:lnSpc>
            </a:pPr>
            <a:endParaRPr lang="en-US" sz="3780">
              <a:solidFill>
                <a:srgbClr val="000000"/>
              </a:solidFill>
              <a:latin typeface="Canva Sans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351028" flipH="1">
            <a:off x="-1272661" y="-3109670"/>
            <a:ext cx="20833322" cy="16506339"/>
          </a:xfrm>
          <a:custGeom>
            <a:avLst/>
            <a:gdLst/>
            <a:ahLst/>
            <a:cxnLst/>
            <a:rect l="l" t="t" r="r" b="b"/>
            <a:pathLst>
              <a:path w="20833322" h="16506339">
                <a:moveTo>
                  <a:pt x="20833322" y="7003569"/>
                </a:moveTo>
                <a:lnTo>
                  <a:pt x="3939507" y="0"/>
                </a:lnTo>
                <a:lnTo>
                  <a:pt x="0" y="9502771"/>
                </a:lnTo>
                <a:lnTo>
                  <a:pt x="16893815" y="16506340"/>
                </a:lnTo>
                <a:lnTo>
                  <a:pt x="20833322" y="7003569"/>
                </a:lnTo>
                <a:close/>
              </a:path>
            </a:pathLst>
          </a:custGeom>
          <a:blipFill>
            <a:blip r:embed="rId2"/>
            <a:stretch>
              <a:fillRect l="-20427" r="-20427"/>
            </a:stretch>
          </a:blipFill>
        </p:spPr>
        <p:txBody>
          <a:bodyPr/>
          <a:lstStyle/>
          <a:p>
            <a:endParaRPr lang="en-IN"/>
          </a:p>
        </p:txBody>
      </p:sp>
      <p:grpSp>
        <p:nvGrpSpPr>
          <p:cNvPr id="3" name="Group 3"/>
          <p:cNvGrpSpPr/>
          <p:nvPr/>
        </p:nvGrpSpPr>
        <p:grpSpPr>
          <a:xfrm>
            <a:off x="783747" y="1318696"/>
            <a:ext cx="17036264" cy="8660851"/>
            <a:chOff x="0" y="0"/>
            <a:chExt cx="3533400" cy="1796301"/>
          </a:xfrm>
        </p:grpSpPr>
        <p:sp>
          <p:nvSpPr>
            <p:cNvPr id="4" name="Freeform 4"/>
            <p:cNvSpPr/>
            <p:nvPr/>
          </p:nvSpPr>
          <p:spPr>
            <a:xfrm>
              <a:off x="0" y="0"/>
              <a:ext cx="3533401" cy="1796301"/>
            </a:xfrm>
            <a:custGeom>
              <a:avLst/>
              <a:gdLst/>
              <a:ahLst/>
              <a:cxnLst/>
              <a:rect l="l" t="t" r="r" b="b"/>
              <a:pathLst>
                <a:path w="3533401" h="1796301">
                  <a:moveTo>
                    <a:pt x="0" y="0"/>
                  </a:moveTo>
                  <a:lnTo>
                    <a:pt x="3533401" y="0"/>
                  </a:lnTo>
                  <a:lnTo>
                    <a:pt x="3533401" y="1796301"/>
                  </a:lnTo>
                  <a:lnTo>
                    <a:pt x="0" y="1796301"/>
                  </a:lnTo>
                  <a:close/>
                </a:path>
              </a:pathLst>
            </a:custGeom>
            <a:solidFill>
              <a:srgbClr val="F5F5F5"/>
            </a:solidFill>
            <a:ln cap="sq">
              <a:noFill/>
              <a:prstDash val="solid"/>
              <a:miter/>
            </a:ln>
          </p:spPr>
          <p:txBody>
            <a:bodyPr/>
            <a:lstStyle/>
            <a:p>
              <a:endParaRPr lang="en-IN"/>
            </a:p>
          </p:txBody>
        </p:sp>
        <p:sp>
          <p:nvSpPr>
            <p:cNvPr id="5" name="TextBox 5"/>
            <p:cNvSpPr txBox="1"/>
            <p:nvPr/>
          </p:nvSpPr>
          <p:spPr>
            <a:xfrm>
              <a:off x="0" y="-28575"/>
              <a:ext cx="812800" cy="841375"/>
            </a:xfrm>
            <a:prstGeom prst="rect">
              <a:avLst/>
            </a:prstGeom>
          </p:spPr>
          <p:txBody>
            <a:bodyPr lIns="50800" tIns="50800" rIns="50800" bIns="50800" rtlCol="0" anchor="ctr"/>
            <a:lstStyle/>
            <a:p>
              <a:pPr algn="ctr">
                <a:lnSpc>
                  <a:spcPts val="1869"/>
                </a:lnSpc>
              </a:pPr>
              <a:endParaRPr/>
            </a:p>
          </p:txBody>
        </p:sp>
      </p:grpSp>
      <p:sp>
        <p:nvSpPr>
          <p:cNvPr id="6" name="AutoShape 6"/>
          <p:cNvSpPr/>
          <p:nvPr/>
        </p:nvSpPr>
        <p:spPr>
          <a:xfrm flipH="1" flipV="1">
            <a:off x="-6012557" y="1066800"/>
            <a:ext cx="15156557" cy="0"/>
          </a:xfrm>
          <a:prstGeom prst="line">
            <a:avLst/>
          </a:prstGeom>
          <a:ln w="76200" cap="flat">
            <a:solidFill>
              <a:srgbClr val="C23A97"/>
            </a:solidFill>
            <a:prstDash val="solid"/>
            <a:headEnd type="none" w="sm" len="sm"/>
            <a:tailEnd type="none" w="sm" len="sm"/>
          </a:ln>
        </p:spPr>
        <p:txBody>
          <a:bodyPr/>
          <a:lstStyle/>
          <a:p>
            <a:endParaRPr lang="en-IN"/>
          </a:p>
        </p:txBody>
      </p:sp>
      <p:sp>
        <p:nvSpPr>
          <p:cNvPr id="7" name="AutoShape 7"/>
          <p:cNvSpPr/>
          <p:nvPr/>
        </p:nvSpPr>
        <p:spPr>
          <a:xfrm flipH="1" flipV="1">
            <a:off x="9144000" y="1066800"/>
            <a:ext cx="15156557" cy="0"/>
          </a:xfrm>
          <a:prstGeom prst="line">
            <a:avLst/>
          </a:prstGeom>
          <a:ln w="76200" cap="flat">
            <a:solidFill>
              <a:srgbClr val="C23A97"/>
            </a:solidFill>
            <a:prstDash val="solid"/>
            <a:headEnd type="none" w="sm" len="sm"/>
            <a:tailEnd type="none" w="sm" len="sm"/>
          </a:ln>
        </p:spPr>
        <p:txBody>
          <a:bodyPr/>
          <a:lstStyle/>
          <a:p>
            <a:endParaRPr lang="en-IN"/>
          </a:p>
        </p:txBody>
      </p:sp>
      <p:sp>
        <p:nvSpPr>
          <p:cNvPr id="8" name="TextBox 8"/>
          <p:cNvSpPr txBox="1"/>
          <p:nvPr/>
        </p:nvSpPr>
        <p:spPr>
          <a:xfrm>
            <a:off x="4605817" y="266060"/>
            <a:ext cx="5961013" cy="762640"/>
          </a:xfrm>
          <a:prstGeom prst="rect">
            <a:avLst/>
          </a:prstGeom>
        </p:spPr>
        <p:txBody>
          <a:bodyPr lIns="0" tIns="0" rIns="0" bIns="0" rtlCol="0" anchor="t">
            <a:spAutoFit/>
          </a:bodyPr>
          <a:lstStyle/>
          <a:p>
            <a:pPr algn="ctr">
              <a:lnSpc>
                <a:spcPts val="6264"/>
              </a:lnSpc>
              <a:spcBef>
                <a:spcPct val="0"/>
              </a:spcBef>
            </a:pPr>
            <a:r>
              <a:rPr lang="en-US" sz="4474" u="sng">
                <a:solidFill>
                  <a:srgbClr val="FFFFFF"/>
                </a:solidFill>
                <a:latin typeface="Canva Sans Bold Italics"/>
              </a:rPr>
              <a:t>TECHNOLOGY USED :</a:t>
            </a:r>
          </a:p>
        </p:txBody>
      </p:sp>
      <p:sp>
        <p:nvSpPr>
          <p:cNvPr id="9" name="TextBox 9"/>
          <p:cNvSpPr txBox="1"/>
          <p:nvPr/>
        </p:nvSpPr>
        <p:spPr>
          <a:xfrm>
            <a:off x="5345635" y="1318696"/>
            <a:ext cx="6202412" cy="819310"/>
          </a:xfrm>
          <a:prstGeom prst="rect">
            <a:avLst/>
          </a:prstGeom>
        </p:spPr>
        <p:txBody>
          <a:bodyPr lIns="0" tIns="0" rIns="0" bIns="0" rtlCol="0" anchor="t">
            <a:spAutoFit/>
          </a:bodyPr>
          <a:lstStyle/>
          <a:p>
            <a:pPr algn="ctr">
              <a:lnSpc>
                <a:spcPts val="6816"/>
              </a:lnSpc>
              <a:spcBef>
                <a:spcPct val="0"/>
              </a:spcBef>
            </a:pPr>
            <a:r>
              <a:rPr lang="en-US" sz="4868">
                <a:solidFill>
                  <a:srgbClr val="000000"/>
                </a:solidFill>
                <a:latin typeface="Canva Sans Bold Italics"/>
              </a:rPr>
              <a:t>ML &amp;  Deep Learning</a:t>
            </a:r>
          </a:p>
        </p:txBody>
      </p:sp>
      <p:sp>
        <p:nvSpPr>
          <p:cNvPr id="10" name="TextBox 10"/>
          <p:cNvSpPr txBox="1"/>
          <p:nvPr/>
        </p:nvSpPr>
        <p:spPr>
          <a:xfrm>
            <a:off x="1297211" y="2176107"/>
            <a:ext cx="15962089" cy="7940315"/>
          </a:xfrm>
          <a:prstGeom prst="rect">
            <a:avLst/>
          </a:prstGeom>
        </p:spPr>
        <p:txBody>
          <a:bodyPr lIns="0" tIns="0" rIns="0" bIns="0" rtlCol="0" anchor="t">
            <a:spAutoFit/>
          </a:bodyPr>
          <a:lstStyle/>
          <a:p>
            <a:pPr marL="600151" lvl="1" indent="-300075">
              <a:lnSpc>
                <a:spcPts val="3891"/>
              </a:lnSpc>
              <a:buFont typeface="Arial"/>
              <a:buChar char="•"/>
            </a:pPr>
            <a:r>
              <a:rPr lang="en-US" sz="2779" b="1" dirty="0">
                <a:solidFill>
                  <a:srgbClr val="000000"/>
                </a:solidFill>
                <a:latin typeface="Canva Sans Italics"/>
              </a:rPr>
              <a:t>Python: </a:t>
            </a:r>
            <a:r>
              <a:rPr lang="en-US" sz="2779" dirty="0">
                <a:solidFill>
                  <a:srgbClr val="000000"/>
                </a:solidFill>
                <a:latin typeface="Canva Sans Italics"/>
              </a:rPr>
              <a:t>A versatile programming language commonly used for data science and machine learning.</a:t>
            </a:r>
          </a:p>
          <a:p>
            <a:pPr marL="600151" lvl="1" indent="-300075">
              <a:lnSpc>
                <a:spcPts val="3891"/>
              </a:lnSpc>
              <a:buFont typeface="Arial"/>
              <a:buChar char="•"/>
            </a:pPr>
            <a:r>
              <a:rPr lang="en-US" sz="2779" b="1" dirty="0">
                <a:solidFill>
                  <a:srgbClr val="000000"/>
                </a:solidFill>
                <a:latin typeface="Canva Sans Italics"/>
              </a:rPr>
              <a:t>OpenCV:</a:t>
            </a:r>
            <a:r>
              <a:rPr lang="en-US" sz="2779" dirty="0">
                <a:solidFill>
                  <a:srgbClr val="000000"/>
                </a:solidFill>
                <a:latin typeface="Canva Sans Italics"/>
              </a:rPr>
              <a:t> An open-source computer vision library for image and video analysis.</a:t>
            </a:r>
          </a:p>
          <a:p>
            <a:pPr marL="600151" lvl="1" indent="-300075">
              <a:lnSpc>
                <a:spcPts val="3891"/>
              </a:lnSpc>
              <a:buFont typeface="Arial"/>
              <a:buChar char="•"/>
            </a:pPr>
            <a:r>
              <a:rPr lang="en-US" sz="2779" b="1" dirty="0">
                <a:solidFill>
                  <a:srgbClr val="000000"/>
                </a:solidFill>
                <a:latin typeface="Canva Sans Italics"/>
              </a:rPr>
              <a:t>TensorFlow or </a:t>
            </a:r>
            <a:r>
              <a:rPr lang="en-US" sz="2779" b="1" dirty="0" err="1">
                <a:solidFill>
                  <a:srgbClr val="000000"/>
                </a:solidFill>
                <a:latin typeface="Canva Sans Italics"/>
              </a:rPr>
              <a:t>PyTorch</a:t>
            </a:r>
            <a:r>
              <a:rPr lang="en-US" sz="2779" b="1" dirty="0">
                <a:solidFill>
                  <a:srgbClr val="000000"/>
                </a:solidFill>
                <a:latin typeface="Canva Sans Italics"/>
              </a:rPr>
              <a:t>:</a:t>
            </a:r>
            <a:r>
              <a:rPr lang="en-US" sz="2779" dirty="0">
                <a:solidFill>
                  <a:srgbClr val="000000"/>
                </a:solidFill>
                <a:latin typeface="Canva Sans Italics"/>
              </a:rPr>
              <a:t> Deep learning frameworks for building and training neural networks.</a:t>
            </a:r>
          </a:p>
          <a:p>
            <a:pPr marL="600151" lvl="1" indent="-300075">
              <a:lnSpc>
                <a:spcPts val="3891"/>
              </a:lnSpc>
              <a:buFont typeface="Arial"/>
              <a:buChar char="•"/>
            </a:pPr>
            <a:r>
              <a:rPr lang="en-US" sz="2779" b="1" dirty="0">
                <a:solidFill>
                  <a:srgbClr val="000000"/>
                </a:solidFill>
                <a:latin typeface="Canva Sans Italics"/>
              </a:rPr>
              <a:t>Scikit-learn: </a:t>
            </a:r>
            <a:r>
              <a:rPr lang="en-US" sz="2779" dirty="0">
                <a:solidFill>
                  <a:srgbClr val="000000"/>
                </a:solidFill>
                <a:latin typeface="Canva Sans Italics"/>
              </a:rPr>
              <a:t>A machine learning library for traditional ML algorithms like regression, classification, and clustering.</a:t>
            </a:r>
          </a:p>
          <a:p>
            <a:pPr marL="600151" lvl="1" indent="-300075">
              <a:lnSpc>
                <a:spcPts val="3891"/>
              </a:lnSpc>
              <a:buFont typeface="Arial"/>
              <a:buChar char="•"/>
            </a:pPr>
            <a:r>
              <a:rPr lang="en-US" sz="2779" b="1" dirty="0">
                <a:solidFill>
                  <a:srgbClr val="000000"/>
                </a:solidFill>
                <a:latin typeface="Canva Sans Italics"/>
              </a:rPr>
              <a:t>NumPy and Pandas: </a:t>
            </a:r>
            <a:r>
              <a:rPr lang="en-US" sz="2779" dirty="0">
                <a:solidFill>
                  <a:srgbClr val="000000"/>
                </a:solidFill>
                <a:latin typeface="Canva Sans Italics"/>
              </a:rPr>
              <a:t>Fundamental libraries for numerical computing and data manipulation.</a:t>
            </a:r>
          </a:p>
          <a:p>
            <a:pPr marL="600151" lvl="1" indent="-300075">
              <a:lnSpc>
                <a:spcPts val="3891"/>
              </a:lnSpc>
              <a:buFont typeface="Arial"/>
              <a:buChar char="•"/>
            </a:pPr>
            <a:r>
              <a:rPr lang="en-US" sz="2779" dirty="0">
                <a:solidFill>
                  <a:srgbClr val="000000"/>
                </a:solidFill>
                <a:latin typeface="Canva Sans Italics"/>
              </a:rPr>
              <a:t>high-level neural networks API that can run on top of TensorFlow or </a:t>
            </a:r>
            <a:r>
              <a:rPr lang="en-US" sz="2779">
                <a:solidFill>
                  <a:srgbClr val="000000"/>
                </a:solidFill>
                <a:latin typeface="Canva Sans Italics"/>
              </a:rPr>
              <a:t>other backends</a:t>
            </a:r>
            <a:r>
              <a:rPr lang="en-US" sz="2779" dirty="0">
                <a:solidFill>
                  <a:srgbClr val="000000"/>
                </a:solidFill>
                <a:latin typeface="Canva Sans Italics"/>
              </a:rPr>
              <a:t>.</a:t>
            </a:r>
          </a:p>
          <a:p>
            <a:pPr marL="600151" lvl="1" indent="-300075">
              <a:lnSpc>
                <a:spcPts val="3891"/>
              </a:lnSpc>
              <a:buFont typeface="Arial"/>
              <a:buChar char="•"/>
            </a:pPr>
            <a:r>
              <a:rPr lang="en-US" sz="2779" dirty="0">
                <a:solidFill>
                  <a:srgbClr val="000000"/>
                </a:solidFill>
                <a:latin typeface="Canva Sans Italics"/>
              </a:rPr>
              <a:t>Matplotlib and Seaborn: Libraries for data visualization.</a:t>
            </a:r>
          </a:p>
          <a:p>
            <a:pPr marL="600151" lvl="1" indent="-300075">
              <a:lnSpc>
                <a:spcPts val="3891"/>
              </a:lnSpc>
              <a:buFont typeface="Arial"/>
              <a:buChar char="•"/>
            </a:pPr>
            <a:r>
              <a:rPr lang="en-US" sz="2779" dirty="0">
                <a:solidFill>
                  <a:srgbClr val="000000"/>
                </a:solidFill>
                <a:latin typeface="Canva Sans Italics"/>
              </a:rPr>
              <a:t>Speech Recognition Libraries: libraries like </a:t>
            </a:r>
            <a:r>
              <a:rPr lang="en-US" sz="2779" dirty="0" err="1">
                <a:solidFill>
                  <a:srgbClr val="000000"/>
                </a:solidFill>
                <a:latin typeface="Canva Sans Italics"/>
              </a:rPr>
              <a:t>SpeechRecognition</a:t>
            </a:r>
            <a:r>
              <a:rPr lang="en-US" sz="2779" dirty="0">
                <a:solidFill>
                  <a:srgbClr val="000000"/>
                </a:solidFill>
                <a:latin typeface="Canva Sans Italics"/>
              </a:rPr>
              <a:t> for speech-to-text conversion.</a:t>
            </a:r>
          </a:p>
          <a:p>
            <a:pPr marL="600151" lvl="1" indent="-300075">
              <a:lnSpc>
                <a:spcPts val="3891"/>
              </a:lnSpc>
              <a:buFont typeface="Arial"/>
              <a:buChar char="•"/>
            </a:pPr>
            <a:r>
              <a:rPr lang="en-US" sz="2779" dirty="0">
                <a:solidFill>
                  <a:srgbClr val="000000"/>
                </a:solidFill>
                <a:latin typeface="Canva Sans Italics"/>
              </a:rPr>
              <a:t>Natural Language Processing (NLP) Libraries: language understanding capabilities, NLTK and </a:t>
            </a:r>
            <a:r>
              <a:rPr lang="en-US" sz="2779" dirty="0" err="1">
                <a:solidFill>
                  <a:srgbClr val="000000"/>
                </a:solidFill>
                <a:latin typeface="Canva Sans Italics"/>
              </a:rPr>
              <a:t>spaCy</a:t>
            </a:r>
            <a:r>
              <a:rPr lang="en-US" sz="2779" dirty="0">
                <a:solidFill>
                  <a:srgbClr val="000000"/>
                </a:solidFill>
                <a:latin typeface="Canva Sans Italics"/>
              </a:rPr>
              <a:t> can help with NLP tasks.</a:t>
            </a:r>
          </a:p>
          <a:p>
            <a:pPr>
              <a:lnSpc>
                <a:spcPts val="3611"/>
              </a:lnSpc>
              <a:spcBef>
                <a:spcPct val="0"/>
              </a:spcBef>
            </a:pPr>
            <a:endParaRPr lang="en-US" sz="2779" dirty="0">
              <a:solidFill>
                <a:srgbClr val="000000"/>
              </a:solidFill>
              <a:latin typeface="Canva Sans Itali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36BE4"/>
        </a:solidFill>
        <a:effectLst/>
      </p:bgPr>
    </p:bg>
    <p:spTree>
      <p:nvGrpSpPr>
        <p:cNvPr id="1" name=""/>
        <p:cNvGrpSpPr/>
        <p:nvPr/>
      </p:nvGrpSpPr>
      <p:grpSpPr>
        <a:xfrm>
          <a:off x="0" y="0"/>
          <a:ext cx="0" cy="0"/>
          <a:chOff x="0" y="0"/>
          <a:chExt cx="0" cy="0"/>
        </a:xfrm>
      </p:grpSpPr>
      <p:sp>
        <p:nvSpPr>
          <p:cNvPr id="2" name="Freeform 2"/>
          <p:cNvSpPr/>
          <p:nvPr/>
        </p:nvSpPr>
        <p:spPr>
          <a:xfrm>
            <a:off x="10148401" y="-177150"/>
            <a:ext cx="8279769" cy="10673700"/>
          </a:xfrm>
          <a:custGeom>
            <a:avLst/>
            <a:gdLst/>
            <a:ahLst/>
            <a:cxnLst/>
            <a:rect l="l" t="t" r="r" b="b"/>
            <a:pathLst>
              <a:path w="8279769" h="10673700">
                <a:moveTo>
                  <a:pt x="0" y="0"/>
                </a:moveTo>
                <a:lnTo>
                  <a:pt x="8279769" y="0"/>
                </a:lnTo>
                <a:lnTo>
                  <a:pt x="8279769" y="10673700"/>
                </a:lnTo>
                <a:lnTo>
                  <a:pt x="0" y="10673700"/>
                </a:lnTo>
                <a:lnTo>
                  <a:pt x="0" y="0"/>
                </a:lnTo>
                <a:close/>
              </a:path>
            </a:pathLst>
          </a:custGeom>
          <a:blipFill>
            <a:blip r:embed="rId2"/>
            <a:stretch>
              <a:fillRect l="-12933" r="-81652"/>
            </a:stretch>
          </a:blipFill>
        </p:spPr>
        <p:txBody>
          <a:bodyPr/>
          <a:lstStyle/>
          <a:p>
            <a:endParaRPr lang="en-IN"/>
          </a:p>
        </p:txBody>
      </p:sp>
      <p:sp>
        <p:nvSpPr>
          <p:cNvPr id="3" name="TextBox 3"/>
          <p:cNvSpPr txBox="1"/>
          <p:nvPr/>
        </p:nvSpPr>
        <p:spPr>
          <a:xfrm>
            <a:off x="282484" y="159703"/>
            <a:ext cx="2765516" cy="1566544"/>
          </a:xfrm>
          <a:prstGeom prst="rect">
            <a:avLst/>
          </a:prstGeom>
        </p:spPr>
        <p:txBody>
          <a:bodyPr wrap="square" lIns="0" tIns="0" rIns="0" bIns="0" rtlCol="0" anchor="t">
            <a:spAutoFit/>
          </a:bodyPr>
          <a:lstStyle/>
          <a:p>
            <a:pPr algn="ctr">
              <a:lnSpc>
                <a:spcPts val="12880"/>
              </a:lnSpc>
            </a:pPr>
            <a:r>
              <a:rPr lang="en-US" sz="9200" dirty="0">
                <a:solidFill>
                  <a:srgbClr val="FFFFFF"/>
                </a:solidFill>
                <a:latin typeface="Canva Sans Bold"/>
              </a:rPr>
              <a:t>IOT</a:t>
            </a:r>
          </a:p>
        </p:txBody>
      </p:sp>
      <p:sp>
        <p:nvSpPr>
          <p:cNvPr id="4" name="TextBox 4"/>
          <p:cNvSpPr txBox="1"/>
          <p:nvPr/>
        </p:nvSpPr>
        <p:spPr>
          <a:xfrm>
            <a:off x="0" y="2898890"/>
            <a:ext cx="8493219" cy="580390"/>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Canva Sans"/>
              </a:rPr>
              <a:t>Fall Sensor MPU6050</a:t>
            </a:r>
          </a:p>
        </p:txBody>
      </p:sp>
      <p:sp>
        <p:nvSpPr>
          <p:cNvPr id="5" name="TextBox 5"/>
          <p:cNvSpPr txBox="1"/>
          <p:nvPr/>
        </p:nvSpPr>
        <p:spPr>
          <a:xfrm>
            <a:off x="282484" y="1630997"/>
            <a:ext cx="9631065" cy="887095"/>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SENSOR AND DEVICES USES:-</a:t>
            </a:r>
          </a:p>
        </p:txBody>
      </p:sp>
      <p:sp>
        <p:nvSpPr>
          <p:cNvPr id="6" name="TextBox 6"/>
          <p:cNvSpPr txBox="1"/>
          <p:nvPr/>
        </p:nvSpPr>
        <p:spPr>
          <a:xfrm>
            <a:off x="0" y="3598516"/>
            <a:ext cx="9528698" cy="11804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Canva Sans"/>
              </a:rPr>
              <a:t>ULTRASONIC AND IR Sensor For Distance Calculation</a:t>
            </a:r>
          </a:p>
        </p:txBody>
      </p:sp>
      <p:sp>
        <p:nvSpPr>
          <p:cNvPr id="7" name="TextBox 7"/>
          <p:cNvSpPr txBox="1"/>
          <p:nvPr/>
        </p:nvSpPr>
        <p:spPr>
          <a:xfrm>
            <a:off x="0" y="4689279"/>
            <a:ext cx="7543800" cy="603417"/>
          </a:xfrm>
          <a:prstGeom prst="rect">
            <a:avLst/>
          </a:prstGeom>
        </p:spPr>
        <p:txBody>
          <a:bodyPr wrap="square" lIns="0" tIns="0" rIns="0" bIns="0" rtlCol="0" anchor="t">
            <a:spAutoFit/>
          </a:bodyPr>
          <a:lstStyle/>
          <a:p>
            <a:pPr marL="766963" lvl="1" indent="-383482">
              <a:lnSpc>
                <a:spcPts val="4973"/>
              </a:lnSpc>
              <a:buFont typeface="Arial"/>
              <a:buChar char="•"/>
            </a:pPr>
            <a:r>
              <a:rPr lang="en-US" sz="3552" dirty="0">
                <a:solidFill>
                  <a:srgbClr val="FFFFFF"/>
                </a:solidFill>
                <a:latin typeface="Canva Sans"/>
              </a:rPr>
              <a:t>GSM For  Message Sending</a:t>
            </a:r>
          </a:p>
        </p:txBody>
      </p:sp>
      <p:sp>
        <p:nvSpPr>
          <p:cNvPr id="8" name="TextBox 8"/>
          <p:cNvSpPr txBox="1"/>
          <p:nvPr/>
        </p:nvSpPr>
        <p:spPr>
          <a:xfrm>
            <a:off x="0" y="5416521"/>
            <a:ext cx="8493219" cy="580390"/>
          </a:xfrm>
          <a:prstGeom prst="rect">
            <a:avLst/>
          </a:prstGeom>
        </p:spPr>
        <p:txBody>
          <a:bodyPr lIns="0" tIns="0" rIns="0" bIns="0" rtlCol="0" anchor="t">
            <a:spAutoFit/>
          </a:bodyPr>
          <a:lstStyle/>
          <a:p>
            <a:pPr marL="734059" lvl="1" indent="-367030">
              <a:lnSpc>
                <a:spcPts val="4759"/>
              </a:lnSpc>
              <a:buFont typeface="Arial"/>
              <a:buChar char="•"/>
            </a:pPr>
            <a:r>
              <a:rPr lang="en-US" sz="3399" dirty="0">
                <a:solidFill>
                  <a:srgbClr val="FFFFFF"/>
                </a:solidFill>
                <a:latin typeface="Canva Sans"/>
              </a:rPr>
              <a:t>GPS for current location</a:t>
            </a:r>
          </a:p>
        </p:txBody>
      </p:sp>
      <p:sp>
        <p:nvSpPr>
          <p:cNvPr id="9" name="TextBox 9"/>
          <p:cNvSpPr txBox="1"/>
          <p:nvPr/>
        </p:nvSpPr>
        <p:spPr>
          <a:xfrm>
            <a:off x="0" y="6068666"/>
            <a:ext cx="8838881" cy="580390"/>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Canva Sans"/>
              </a:rPr>
              <a:t>Arduino UNO for Control Unit</a:t>
            </a:r>
          </a:p>
        </p:txBody>
      </p:sp>
      <p:sp>
        <p:nvSpPr>
          <p:cNvPr id="10" name="TextBox 10"/>
          <p:cNvSpPr txBox="1"/>
          <p:nvPr/>
        </p:nvSpPr>
        <p:spPr>
          <a:xfrm>
            <a:off x="0" y="6725256"/>
            <a:ext cx="6870242" cy="580390"/>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Canva Sans"/>
              </a:rPr>
              <a:t>Bluetooth And Wifi</a:t>
            </a:r>
          </a:p>
        </p:txBody>
      </p:sp>
      <p:sp>
        <p:nvSpPr>
          <p:cNvPr id="11" name="TextBox 11"/>
          <p:cNvSpPr txBox="1"/>
          <p:nvPr/>
        </p:nvSpPr>
        <p:spPr>
          <a:xfrm>
            <a:off x="7056" y="8038436"/>
            <a:ext cx="3428065" cy="580390"/>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Canva Sans"/>
              </a:rPr>
              <a:t>Speakers</a:t>
            </a:r>
          </a:p>
        </p:txBody>
      </p:sp>
      <p:sp>
        <p:nvSpPr>
          <p:cNvPr id="12" name="TextBox 12"/>
          <p:cNvSpPr txBox="1"/>
          <p:nvPr/>
        </p:nvSpPr>
        <p:spPr>
          <a:xfrm>
            <a:off x="0" y="7381846"/>
            <a:ext cx="3971181" cy="580390"/>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Canva Sans"/>
              </a:rPr>
              <a:t>Alcohol Sensor </a:t>
            </a:r>
          </a:p>
        </p:txBody>
      </p:sp>
      <p:sp>
        <p:nvSpPr>
          <p:cNvPr id="13" name="TextBox 13"/>
          <p:cNvSpPr txBox="1"/>
          <p:nvPr/>
        </p:nvSpPr>
        <p:spPr>
          <a:xfrm>
            <a:off x="0" y="8634730"/>
            <a:ext cx="3675562" cy="1180465"/>
          </a:xfrm>
          <a:prstGeom prst="rect">
            <a:avLst/>
          </a:prstGeom>
        </p:spPr>
        <p:txBody>
          <a:bodyPr lIns="0" tIns="0" rIns="0" bIns="0" rtlCol="0" anchor="t">
            <a:spAutoFit/>
          </a:bodyPr>
          <a:lstStyle/>
          <a:p>
            <a:pPr marL="734059" lvl="1" indent="-367030">
              <a:lnSpc>
                <a:spcPts val="4759"/>
              </a:lnSpc>
              <a:buFont typeface="Arial"/>
              <a:buChar char="•"/>
            </a:pPr>
            <a:r>
              <a:rPr lang="en-US" sz="3399" dirty="0">
                <a:solidFill>
                  <a:srgbClr val="FFFFFF"/>
                </a:solidFill>
                <a:latin typeface="Canva Sans"/>
              </a:rPr>
              <a:t>L-ion Battery</a:t>
            </a:r>
          </a:p>
          <a:p>
            <a:pPr marL="734059" lvl="1" indent="-367030">
              <a:lnSpc>
                <a:spcPts val="4759"/>
              </a:lnSpc>
              <a:buFont typeface="Arial"/>
              <a:buChar char="•"/>
            </a:pPr>
            <a:r>
              <a:rPr lang="en-US" sz="3399" dirty="0">
                <a:solidFill>
                  <a:srgbClr val="FFFFFF"/>
                </a:solidFill>
                <a:latin typeface="Canva Sans"/>
              </a:rPr>
              <a:t>Buzzer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1029</Words>
  <Application>Microsoft Office PowerPoint</Application>
  <PresentationFormat>Custom</PresentationFormat>
  <Paragraphs>106</Paragraphs>
  <Slides>12</Slides>
  <Notes>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Canva Sans Bold</vt:lpstr>
      <vt:lpstr>Canva Sans Italics</vt:lpstr>
      <vt:lpstr>Arial</vt:lpstr>
      <vt:lpstr>Canva Sans</vt:lpstr>
      <vt:lpstr>Calibri</vt:lpstr>
      <vt:lpstr>HK Grotesk Bold</vt:lpstr>
      <vt:lpstr>Canva Sans Bold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Reducing the cost of a cyber tech helmet by:</dc:title>
  <cp:lastModifiedBy>AGNIK SAHA</cp:lastModifiedBy>
  <cp:revision>4</cp:revision>
  <dcterms:created xsi:type="dcterms:W3CDTF">2006-08-16T00:00:00Z</dcterms:created>
  <dcterms:modified xsi:type="dcterms:W3CDTF">2023-09-23T05:34:25Z</dcterms:modified>
  <dc:identifier>DAFvMG6PL7g</dc:identifier>
</cp:coreProperties>
</file>

<file path=docProps/thumbnail.jpeg>
</file>